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3" r:id="rId3"/>
    <p:sldId id="258" r:id="rId4"/>
    <p:sldId id="260" r:id="rId5"/>
    <p:sldId id="264" r:id="rId6"/>
    <p:sldId id="261" r:id="rId7"/>
    <p:sldId id="262" r:id="rId8"/>
    <p:sldId id="275" r:id="rId9"/>
    <p:sldId id="265" r:id="rId10"/>
    <p:sldId id="266" r:id="rId11"/>
    <p:sldId id="267" r:id="rId12"/>
    <p:sldId id="276" r:id="rId13"/>
    <p:sldId id="279" r:id="rId14"/>
    <p:sldId id="274" r:id="rId15"/>
    <p:sldId id="277" r:id="rId16"/>
    <p:sldId id="278" r:id="rId17"/>
    <p:sldId id="280" r:id="rId18"/>
    <p:sldId id="281" r:id="rId19"/>
    <p:sldId id="282"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33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C05EB-B857-4027-BA85-68AF53A574E5}" type="datetimeFigureOut">
              <a:rPr lang="en-US" smtClean="0"/>
              <a:t>3/16/2017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582D87-EFC2-41D7-8C71-C1B94692F2C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B5ED3-06D6-4C39-A03B-64AE5E7B6F70}"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B5ED3-06D6-4C39-A03B-64AE5E7B6F70}"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B5ED3-06D6-4C39-A03B-64AE5E7B6F70}"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normAutofit/>
          </a:bodyPr>
          <a:lstStyle/>
          <a:p>
            <a:pPr lvl="0"/>
            <a:endParaRPr lang="en-US" noProof="0"/>
          </a:p>
        </p:txBody>
      </p:sp>
      <p:sp>
        <p:nvSpPr>
          <p:cNvPr id="4" name="Date Placeholder 3"/>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6902205B-C3CB-4222-B93A-41D3066FA2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B5ED3-06D6-4C39-A03B-64AE5E7B6F70}"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B5ED3-06D6-4C39-A03B-64AE5E7B6F70}"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3B5ED3-06D6-4C39-A03B-64AE5E7B6F70}"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3B5ED3-06D6-4C39-A03B-64AE5E7B6F70}"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B5ED3-06D6-4C39-A03B-64AE5E7B6F70}"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B5ED3-06D6-4C39-A03B-64AE5E7B6F70}"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B5ED3-06D6-4C39-A03B-64AE5E7B6F70}"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B5ED3-06D6-4C39-A03B-64AE5E7B6F70}"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56E34-988B-4B6F-916A-F3CD1D06AE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B5ED3-06D6-4C39-A03B-64AE5E7B6F70}"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56E34-988B-4B6F-916A-F3CD1D06AE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Pictures/Randia%20dumetorum.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3200" b="1" dirty="0" smtClean="0">
                <a:solidFill>
                  <a:srgbClr val="FF0000"/>
                </a:solidFill>
                <a:effectLst/>
                <a:latin typeface="Arial Black" pitchFamily="34" charset="0"/>
                <a:ea typeface="Times New Roman" pitchFamily="18" charset="0"/>
                <a:cs typeface="Arial" pitchFamily="34" charset="0"/>
              </a:rPr>
              <a:t>SCIENCE COMMUNICATION       </a:t>
            </a:r>
            <a:r>
              <a:rPr lang="en-US" sz="3200" dirty="0" smtClean="0">
                <a:solidFill>
                  <a:srgbClr val="FF0000"/>
                </a:solidFill>
                <a:effectLst/>
                <a:latin typeface="Arial" pitchFamily="34" charset="0"/>
                <a:ea typeface="Times New Roman" pitchFamily="18" charset="0"/>
                <a:cs typeface="Arial" pitchFamily="34" charset="0"/>
              </a:rPr>
              <a:t/>
            </a:r>
            <a:br>
              <a:rPr lang="en-US" sz="3200" dirty="0" smtClean="0">
                <a:solidFill>
                  <a:srgbClr val="FF0000"/>
                </a:solidFill>
                <a:effectLst/>
                <a:latin typeface="Arial" pitchFamily="34" charset="0"/>
                <a:ea typeface="Times New Roman" pitchFamily="18" charset="0"/>
                <a:cs typeface="Arial" pitchFamily="34" charset="0"/>
              </a:rPr>
            </a:br>
            <a:r>
              <a:rPr lang="en-US" sz="3200" dirty="0" smtClean="0">
                <a:solidFill>
                  <a:srgbClr val="FF0000"/>
                </a:solidFill>
                <a:effectLst/>
                <a:latin typeface="Arial" pitchFamily="34" charset="0"/>
                <a:ea typeface="Times New Roman" pitchFamily="18" charset="0"/>
                <a:cs typeface="Arial" pitchFamily="34" charset="0"/>
              </a:rPr>
              <a:t>   My Experiences</a:t>
            </a:r>
            <a:endParaRPr lang="en-US" sz="3200" dirty="0"/>
          </a:p>
        </p:txBody>
      </p:sp>
      <p:sp>
        <p:nvSpPr>
          <p:cNvPr id="3" name="Subtitle 2"/>
          <p:cNvSpPr>
            <a:spLocks noGrp="1"/>
          </p:cNvSpPr>
          <p:nvPr>
            <p:ph type="subTitle" idx="1"/>
          </p:nvPr>
        </p:nvSpPr>
        <p:spPr>
          <a:xfrm>
            <a:off x="685800" y="1828800"/>
            <a:ext cx="7696200" cy="4800600"/>
          </a:xfrm>
        </p:spPr>
        <p:txBody>
          <a:bodyPr>
            <a:normAutofit fontScale="92500" lnSpcReduction="20000"/>
          </a:bodyPr>
          <a:lstStyle/>
          <a:p>
            <a:pPr>
              <a:lnSpc>
                <a:spcPct val="70000"/>
              </a:lnSpc>
            </a:pPr>
            <a:endParaRPr lang="en-US" b="1" dirty="0" smtClean="0">
              <a:solidFill>
                <a:srgbClr val="002060"/>
              </a:solidFill>
              <a:latin typeface="Times New Roman" pitchFamily="18" charset="0"/>
              <a:cs typeface="Times New Roman" pitchFamily="18" charset="0"/>
            </a:endParaRPr>
          </a:p>
          <a:p>
            <a:pPr>
              <a:lnSpc>
                <a:spcPct val="70000"/>
              </a:lnSpc>
            </a:pPr>
            <a:r>
              <a:rPr lang="en-US" b="1" dirty="0" smtClean="0">
                <a:solidFill>
                  <a:srgbClr val="002060"/>
                </a:solidFill>
                <a:latin typeface="Times New Roman" pitchFamily="18" charset="0"/>
                <a:cs typeface="Times New Roman" pitchFamily="18" charset="0"/>
              </a:rPr>
              <a:t>Dr (</a:t>
            </a:r>
            <a:r>
              <a:rPr lang="en-US" b="1" dirty="0" err="1" smtClean="0">
                <a:solidFill>
                  <a:srgbClr val="002060"/>
                </a:solidFill>
                <a:latin typeface="Times New Roman" pitchFamily="18" charset="0"/>
                <a:cs typeface="Times New Roman" pitchFamily="18" charset="0"/>
              </a:rPr>
              <a:t>Mrs</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Sunita</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Garg</a:t>
            </a:r>
            <a:r>
              <a:rPr lang="en-US" b="1" dirty="0" smtClean="0">
                <a:solidFill>
                  <a:srgbClr val="002060"/>
                </a:solidFill>
                <a:latin typeface="Times New Roman" pitchFamily="18" charset="0"/>
                <a:cs typeface="Times New Roman" pitchFamily="18" charset="0"/>
              </a:rPr>
              <a:t> </a:t>
            </a:r>
          </a:p>
          <a:p>
            <a:pPr>
              <a:lnSpc>
                <a:spcPct val="70000"/>
              </a:lnSpc>
            </a:pPr>
            <a:r>
              <a:rPr lang="en-US" b="1" dirty="0" smtClean="0">
                <a:solidFill>
                  <a:srgbClr val="002060"/>
                </a:solidFill>
                <a:latin typeface="Times New Roman" pitchFamily="18" charset="0"/>
                <a:cs typeface="Times New Roman" pitchFamily="18" charset="0"/>
              </a:rPr>
              <a:t>Emeritus Scientist</a:t>
            </a:r>
          </a:p>
          <a:p>
            <a:pPr>
              <a:lnSpc>
                <a:spcPct val="70000"/>
              </a:lnSpc>
              <a:tabLst>
                <a:tab pos="120650" algn="l"/>
              </a:tabLst>
            </a:pPr>
            <a:r>
              <a:rPr lang="en-US" sz="2400" b="1" dirty="0" smtClean="0">
                <a:solidFill>
                  <a:srgbClr val="002060"/>
                </a:solidFill>
                <a:latin typeface="Times New Roman" pitchFamily="18" charset="0"/>
                <a:cs typeface="Times New Roman" pitchFamily="18" charset="0"/>
              </a:rPr>
              <a:t>(Former Chief Scientist, Head, Wealth of India Division, </a:t>
            </a:r>
          </a:p>
          <a:p>
            <a:pPr>
              <a:lnSpc>
                <a:spcPct val="70000"/>
              </a:lnSpc>
            </a:pPr>
            <a:r>
              <a:rPr lang="en-US" sz="2400" b="1" dirty="0" smtClean="0">
                <a:solidFill>
                  <a:srgbClr val="002060"/>
                </a:solidFill>
                <a:latin typeface="Times New Roman" pitchFamily="18" charset="0"/>
                <a:cs typeface="Times New Roman" pitchFamily="18" charset="0"/>
              </a:rPr>
              <a:t>RHMD and Sales &amp; Marketing; </a:t>
            </a:r>
          </a:p>
          <a:p>
            <a:pPr>
              <a:lnSpc>
                <a:spcPct val="70000"/>
              </a:lnSpc>
            </a:pPr>
            <a:r>
              <a:rPr lang="en-US" sz="2400" b="1" dirty="0" smtClean="0">
                <a:solidFill>
                  <a:srgbClr val="002060"/>
                </a:solidFill>
                <a:latin typeface="Times New Roman" pitchFamily="18" charset="0"/>
                <a:cs typeface="Times New Roman" pitchFamily="18" charset="0"/>
              </a:rPr>
              <a:t>Founder/Editor, IJNPR and NPARR)</a:t>
            </a:r>
          </a:p>
          <a:p>
            <a:pPr>
              <a:lnSpc>
                <a:spcPct val="70000"/>
              </a:lnSpc>
            </a:pPr>
            <a:endParaRPr lang="en-US" b="1" dirty="0" smtClean="0">
              <a:solidFill>
                <a:srgbClr val="002060"/>
              </a:solidFill>
              <a:latin typeface="Times New Roman" pitchFamily="18" charset="0"/>
              <a:cs typeface="Times New Roman" pitchFamily="18" charset="0"/>
            </a:endParaRPr>
          </a:p>
          <a:p>
            <a:pPr>
              <a:lnSpc>
                <a:spcPct val="70000"/>
              </a:lnSpc>
            </a:pPr>
            <a:r>
              <a:rPr lang="en-US" b="1" dirty="0" smtClean="0">
                <a:solidFill>
                  <a:srgbClr val="002060"/>
                </a:solidFill>
                <a:latin typeface="Times New Roman" pitchFamily="18" charset="0"/>
                <a:cs typeface="Times New Roman" pitchFamily="18" charset="0"/>
              </a:rPr>
              <a:t>National Institute of Science Communication </a:t>
            </a:r>
          </a:p>
          <a:p>
            <a:pPr>
              <a:lnSpc>
                <a:spcPct val="70000"/>
              </a:lnSpc>
            </a:pPr>
            <a:r>
              <a:rPr lang="en-US" b="1" dirty="0" smtClean="0">
                <a:solidFill>
                  <a:srgbClr val="002060"/>
                </a:solidFill>
                <a:latin typeface="Times New Roman" pitchFamily="18" charset="0"/>
                <a:cs typeface="Times New Roman" pitchFamily="18" charset="0"/>
              </a:rPr>
              <a:t>and Information Resources (NISCAIR), CSIR</a:t>
            </a:r>
          </a:p>
          <a:p>
            <a:pPr>
              <a:lnSpc>
                <a:spcPct val="70000"/>
              </a:lnSpc>
            </a:pPr>
            <a:r>
              <a:rPr lang="en-US" b="1" dirty="0" smtClean="0">
                <a:solidFill>
                  <a:srgbClr val="002060"/>
                </a:solidFill>
                <a:latin typeface="Times New Roman" pitchFamily="18" charset="0"/>
                <a:cs typeface="Times New Roman" pitchFamily="18" charset="0"/>
              </a:rPr>
              <a:t>Dr K. S. Krishnan </a:t>
            </a:r>
            <a:r>
              <a:rPr lang="en-US" b="1" dirty="0" err="1" smtClean="0">
                <a:solidFill>
                  <a:srgbClr val="002060"/>
                </a:solidFill>
                <a:latin typeface="Times New Roman" pitchFamily="18" charset="0"/>
                <a:cs typeface="Times New Roman" pitchFamily="18" charset="0"/>
              </a:rPr>
              <a:t>Marg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Pusa</a:t>
            </a:r>
            <a:r>
              <a:rPr lang="en-US" b="1" dirty="0" smtClean="0">
                <a:solidFill>
                  <a:srgbClr val="002060"/>
                </a:solidFill>
                <a:latin typeface="Times New Roman" pitchFamily="18" charset="0"/>
                <a:cs typeface="Times New Roman" pitchFamily="18" charset="0"/>
              </a:rPr>
              <a:t> Campus)</a:t>
            </a:r>
          </a:p>
          <a:p>
            <a:pPr>
              <a:lnSpc>
                <a:spcPct val="70000"/>
              </a:lnSpc>
            </a:pPr>
            <a:r>
              <a:rPr lang="en-US" b="1" dirty="0" smtClean="0">
                <a:solidFill>
                  <a:srgbClr val="002060"/>
                </a:solidFill>
                <a:latin typeface="Times New Roman" pitchFamily="18" charset="0"/>
                <a:cs typeface="Times New Roman" pitchFamily="18" charset="0"/>
              </a:rPr>
              <a:t>New Delhi-110 012</a:t>
            </a:r>
          </a:p>
          <a:p>
            <a:pPr>
              <a:lnSpc>
                <a:spcPct val="70000"/>
              </a:lnSpc>
            </a:pPr>
            <a:r>
              <a:rPr lang="en-US" sz="2800" b="1" dirty="0" smtClean="0">
                <a:solidFill>
                  <a:srgbClr val="002060"/>
                </a:solidFill>
                <a:latin typeface="Times New Roman" pitchFamily="18" charset="0"/>
                <a:cs typeface="Times New Roman" pitchFamily="18" charset="0"/>
              </a:rPr>
              <a:t>Phone:+91-25846001;9899148298</a:t>
            </a:r>
          </a:p>
          <a:p>
            <a:pPr>
              <a:lnSpc>
                <a:spcPct val="70000"/>
              </a:lnSpc>
            </a:pPr>
            <a:r>
              <a:rPr lang="de-DE" sz="2800" b="1" dirty="0" smtClean="0">
                <a:solidFill>
                  <a:srgbClr val="002060"/>
                </a:solidFill>
                <a:latin typeface="Times New Roman" pitchFamily="18" charset="0"/>
                <a:cs typeface="Times New Roman" pitchFamily="18" charset="0"/>
              </a:rPr>
              <a:t>E-mail: sunitag@niscair.res.in</a:t>
            </a:r>
          </a:p>
          <a:p>
            <a:pPr>
              <a:lnSpc>
                <a:spcPct val="70000"/>
              </a:lnSpc>
            </a:pPr>
            <a:endParaRPr lang="de-DE" b="1" dirty="0" smtClean="0">
              <a:solidFill>
                <a:srgbClr val="002060"/>
              </a:solidFill>
              <a:latin typeface="Times New Roman" pitchFamily="18" charset="0"/>
              <a:cs typeface="Times New Roman" pitchFamily="18" charset="0"/>
            </a:endParaRPr>
          </a:p>
          <a:p>
            <a:pPr>
              <a:lnSpc>
                <a:spcPct val="70000"/>
              </a:lnSpc>
            </a:pPr>
            <a:r>
              <a:rPr lang="de-DE" b="1" dirty="0" smtClean="0">
                <a:solidFill>
                  <a:srgbClr val="002060"/>
                </a:solidFill>
                <a:latin typeface="Times New Roman" pitchFamily="18" charset="0"/>
                <a:cs typeface="Times New Roman" pitchFamily="18" charset="0"/>
              </a:rPr>
              <a:t>Website: www.niscair.res.in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3300"/>
                </a:solidFill>
                <a:latin typeface="Arial Black" pitchFamily="34" charset="0"/>
              </a:rPr>
              <a:t>Scientific writing</a:t>
            </a:r>
            <a:endParaRPr lang="en-US" dirty="0">
              <a:latin typeface="Arial Black" pitchFamily="34"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marL="60325" indent="-60325">
              <a:buNone/>
              <a:tabLst>
                <a:tab pos="120650" algn="l"/>
              </a:tabLst>
            </a:pPr>
            <a:r>
              <a:rPr lang="en-US" dirty="0" smtClean="0">
                <a:solidFill>
                  <a:srgbClr val="0000CC"/>
                </a:solidFill>
              </a:rPr>
              <a:t>		</a:t>
            </a:r>
            <a:r>
              <a:rPr lang="en-US" u="sng" dirty="0" smtClean="0">
                <a:solidFill>
                  <a:srgbClr val="0000CC"/>
                </a:solidFill>
              </a:rPr>
              <a:t>Publish or Perish </a:t>
            </a:r>
            <a:r>
              <a:rPr lang="en-US" dirty="0" smtClean="0">
                <a:solidFill>
                  <a:srgbClr val="0000CC"/>
                </a:solidFill>
              </a:rPr>
              <a:t>; Publications are index of scientist’s intellectual worth…… </a:t>
            </a:r>
            <a:r>
              <a:rPr lang="en-US" b="1" dirty="0" smtClean="0">
                <a:solidFill>
                  <a:srgbClr val="FF3300"/>
                </a:solidFill>
              </a:rPr>
              <a:t>BUT PUBLISH </a:t>
            </a:r>
          </a:p>
          <a:p>
            <a:pPr marL="60325" indent="-60325">
              <a:buNone/>
              <a:tabLst>
                <a:tab pos="120650" algn="l"/>
              </a:tabLst>
            </a:pPr>
            <a:r>
              <a:rPr lang="en-US" dirty="0" smtClean="0">
                <a:solidFill>
                  <a:srgbClr val="0000CC"/>
                </a:solidFill>
                <a:latin typeface="Arial Black" pitchFamily="34" charset="0"/>
              </a:rPr>
              <a:t>WHEN– Novelty </a:t>
            </a:r>
          </a:p>
          <a:p>
            <a:pPr marL="690563" indent="-690563">
              <a:buNone/>
              <a:tabLst>
                <a:tab pos="508000" algn="l"/>
              </a:tabLst>
            </a:pPr>
            <a:r>
              <a:rPr lang="en-US" dirty="0" smtClean="0">
                <a:solidFill>
                  <a:srgbClr val="0000CC"/>
                </a:solidFill>
                <a:latin typeface="Arial Black" pitchFamily="34" charset="0"/>
              </a:rPr>
              <a:t>		</a:t>
            </a:r>
          </a:p>
          <a:p>
            <a:pPr marL="690563" indent="-690563">
              <a:buNone/>
              <a:tabLst>
                <a:tab pos="508000" algn="l"/>
              </a:tabLst>
            </a:pPr>
            <a:r>
              <a:rPr lang="en-US" dirty="0" smtClean="0">
                <a:solidFill>
                  <a:srgbClr val="0000CC"/>
                </a:solidFill>
                <a:latin typeface="Arial Black" pitchFamily="34" charset="0"/>
              </a:rPr>
              <a:t>WHAT-  Quality not quantity</a:t>
            </a:r>
          </a:p>
          <a:p>
            <a:pPr marL="690563" indent="-690563">
              <a:buNone/>
              <a:tabLst>
                <a:tab pos="508000" algn="l"/>
              </a:tabLst>
            </a:pPr>
            <a:r>
              <a:rPr lang="en-US" dirty="0" smtClean="0">
                <a:solidFill>
                  <a:srgbClr val="0000CC"/>
                </a:solidFill>
                <a:latin typeface="Arial Black" pitchFamily="34" charset="0"/>
              </a:rPr>
              <a:t>		</a:t>
            </a:r>
          </a:p>
          <a:p>
            <a:pPr marL="690563" indent="-690563" algn="just">
              <a:buNone/>
              <a:tabLst>
                <a:tab pos="508000" algn="l"/>
              </a:tabLst>
            </a:pPr>
            <a:r>
              <a:rPr lang="en-US" dirty="0" smtClean="0">
                <a:solidFill>
                  <a:srgbClr val="0000CC"/>
                </a:solidFill>
                <a:latin typeface="Arial Black" pitchFamily="34" charset="0"/>
              </a:rPr>
              <a:t>WHERE- Effective publication in  research journal, (not in newspaper etc)</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04800"/>
            <a:ext cx="6870700" cy="1371600"/>
          </a:xfrm>
        </p:spPr>
        <p:txBody>
          <a:bodyPr>
            <a:normAutofit/>
          </a:bodyPr>
          <a:lstStyle/>
          <a:p>
            <a:pPr eaLnBrk="1" hangingPunct="1"/>
            <a:r>
              <a:rPr lang="en-US" sz="3600" b="1" dirty="0" smtClean="0">
                <a:solidFill>
                  <a:srgbClr val="C00000"/>
                </a:solidFill>
                <a:latin typeface="Arial Black" pitchFamily="34" charset="0"/>
              </a:rPr>
              <a:t>Writing a scientific paper.. </a:t>
            </a:r>
            <a:r>
              <a:rPr lang="en-US" sz="3600" b="1" u="sng" dirty="0" smtClean="0">
                <a:solidFill>
                  <a:srgbClr val="C00000"/>
                </a:solidFill>
                <a:latin typeface="Arial Black" pitchFamily="34" charset="0"/>
              </a:rPr>
              <a:t>Preparations</a:t>
            </a:r>
          </a:p>
        </p:txBody>
      </p:sp>
      <p:sp>
        <p:nvSpPr>
          <p:cNvPr id="5123" name="Rectangle 3"/>
          <p:cNvSpPr>
            <a:spLocks noGrp="1" noChangeArrowheads="1"/>
          </p:cNvSpPr>
          <p:nvPr>
            <p:ph type="body" idx="1"/>
          </p:nvPr>
        </p:nvSpPr>
        <p:spPr/>
        <p:txBody>
          <a:bodyPr>
            <a:normAutofit lnSpcReduction="10000"/>
          </a:bodyPr>
          <a:lstStyle/>
          <a:p>
            <a:pPr marL="609600" indent="-609600" eaLnBrk="1" hangingPunct="1">
              <a:buNone/>
            </a:pPr>
            <a:r>
              <a:rPr lang="en-US" sz="2800" b="1" dirty="0" smtClean="0">
                <a:latin typeface="Arial Black" pitchFamily="34" charset="0"/>
              </a:rPr>
              <a:t>Salient features of a good paper</a:t>
            </a:r>
            <a:endParaRPr lang="de-DE" sz="2800" b="1" dirty="0" smtClean="0">
              <a:latin typeface="Arial Black" pitchFamily="34" charset="0"/>
            </a:endParaRPr>
          </a:p>
          <a:p>
            <a:pPr marL="609600" indent="-609600" algn="just" eaLnBrk="1" hangingPunct="1"/>
            <a:r>
              <a:rPr lang="de-DE" sz="2800" b="1" dirty="0" smtClean="0">
                <a:latin typeface="Arial Black" pitchFamily="34" charset="0"/>
              </a:rPr>
              <a:t>Different parts of a paper (</a:t>
            </a:r>
            <a:r>
              <a:rPr lang="de-DE" sz="2800" b="1" dirty="0" smtClean="0">
                <a:solidFill>
                  <a:srgbClr val="C00000"/>
                </a:solidFill>
                <a:latin typeface="Arial Black" pitchFamily="34" charset="0"/>
              </a:rPr>
              <a:t>IMRAD: Introduction, Materials and Methods, Results and Discussion )</a:t>
            </a:r>
          </a:p>
          <a:p>
            <a:pPr marL="609600" indent="-609600" eaLnBrk="1" hangingPunct="1"/>
            <a:r>
              <a:rPr lang="de-DE" sz="2800" b="1" dirty="0" smtClean="0">
                <a:latin typeface="Arial Black" pitchFamily="34" charset="0"/>
              </a:rPr>
              <a:t>Presentation of data ( current systems of measurements , not ft use  m, mm or cm)</a:t>
            </a:r>
          </a:p>
          <a:p>
            <a:pPr marL="609600" indent="-609600" eaLnBrk="1" hangingPunct="1"/>
            <a:r>
              <a:rPr lang="de-DE" sz="2800" b="1" dirty="0" smtClean="0">
                <a:latin typeface="Arial Black" pitchFamily="34" charset="0"/>
              </a:rPr>
              <a:t>Editorial process (Use editorial symbols) </a:t>
            </a:r>
            <a:endParaRPr lang="en-US" sz="2800" b="1" dirty="0" smtClean="0">
              <a:latin typeface="Arial Black" pitchFamily="34" charset="0"/>
            </a:endParaRPr>
          </a:p>
          <a:p>
            <a:pPr marL="609600" indent="-609600" eaLnBrk="1" hangingPunct="1"/>
            <a:r>
              <a:rPr lang="de-DE" sz="2800" b="1" dirty="0" smtClean="0">
                <a:latin typeface="Arial Black" pitchFamily="34" charset="0"/>
              </a:rPr>
              <a:t>Ethics of publication</a:t>
            </a:r>
            <a:endParaRPr lang="en-US" sz="2800" b="1" dirty="0" smtClean="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391400" cy="914400"/>
          </a:xfrm>
        </p:spPr>
        <p:txBody>
          <a:bodyPr/>
          <a:lstStyle/>
          <a:p>
            <a:pPr marL="908050" indent="-908050" eaLnBrk="1" hangingPunct="1"/>
            <a:r>
              <a:rPr lang="en-US" sz="3200" b="1" dirty="0" smtClean="0">
                <a:solidFill>
                  <a:schemeClr val="accent2"/>
                </a:solidFill>
                <a:latin typeface="Arial Black" pitchFamily="34" charset="0"/>
              </a:rPr>
              <a:t>Salient features of a good paper</a:t>
            </a:r>
          </a:p>
        </p:txBody>
      </p:sp>
      <p:sp>
        <p:nvSpPr>
          <p:cNvPr id="9219" name="Rectangle 3"/>
          <p:cNvSpPr>
            <a:spLocks noGrp="1" noChangeArrowheads="1"/>
          </p:cNvSpPr>
          <p:nvPr>
            <p:ph type="body" idx="1"/>
          </p:nvPr>
        </p:nvSpPr>
        <p:spPr>
          <a:xfrm>
            <a:off x="685800" y="1447800"/>
            <a:ext cx="7696200" cy="4876800"/>
          </a:xfrm>
        </p:spPr>
        <p:txBody>
          <a:bodyPr>
            <a:normAutofit fontScale="25000" lnSpcReduction="20000"/>
          </a:bodyPr>
          <a:lstStyle/>
          <a:p>
            <a:pPr marL="284163" lvl="1" indent="-7938" algn="just" eaLnBrk="1" hangingPunct="1">
              <a:lnSpc>
                <a:spcPct val="120000"/>
              </a:lnSpc>
              <a:buFont typeface="Wingdings" pitchFamily="2" charset="2"/>
              <a:buChar char="§"/>
            </a:pPr>
            <a:r>
              <a:rPr lang="en-US" sz="8000" b="1" dirty="0" smtClean="0">
                <a:latin typeface="Arial Black" pitchFamily="34" charset="0"/>
              </a:rPr>
              <a:t> Written in view of the scope and style of the journal. </a:t>
            </a:r>
          </a:p>
          <a:p>
            <a:pPr marL="284163" lvl="1" indent="-7938" algn="just" eaLnBrk="1" hangingPunct="1">
              <a:lnSpc>
                <a:spcPct val="120000"/>
              </a:lnSpc>
              <a:buNone/>
            </a:pPr>
            <a:endParaRPr lang="en-US" sz="8000" b="1" dirty="0" smtClean="0">
              <a:latin typeface="Arial Black" pitchFamily="34" charset="0"/>
            </a:endParaRPr>
          </a:p>
          <a:p>
            <a:pPr marL="284163" lvl="1" indent="-7938" algn="just" eaLnBrk="1" hangingPunct="1">
              <a:lnSpc>
                <a:spcPct val="120000"/>
              </a:lnSpc>
              <a:buFontTx/>
              <a:buChar char="•"/>
            </a:pPr>
            <a:r>
              <a:rPr lang="en-US" sz="8000" b="1" dirty="0" smtClean="0">
                <a:latin typeface="Arial Black" pitchFamily="34" charset="0"/>
              </a:rPr>
              <a:t> Clear Objective of doing particular research.</a:t>
            </a:r>
          </a:p>
          <a:p>
            <a:pPr marL="284163" lvl="1" indent="-7938" algn="just" eaLnBrk="1" hangingPunct="1">
              <a:lnSpc>
                <a:spcPct val="120000"/>
              </a:lnSpc>
              <a:buNone/>
            </a:pPr>
            <a:endParaRPr lang="en-US" sz="8000" b="1" dirty="0" smtClean="0">
              <a:latin typeface="Arial Black" pitchFamily="34" charset="0"/>
            </a:endParaRPr>
          </a:p>
          <a:p>
            <a:pPr marL="284163" lvl="1" indent="-7938" algn="just" eaLnBrk="1" hangingPunct="1">
              <a:lnSpc>
                <a:spcPct val="120000"/>
              </a:lnSpc>
              <a:buFontTx/>
              <a:buChar char="•"/>
            </a:pPr>
            <a:r>
              <a:rPr lang="en-US" sz="8000" b="1" dirty="0" smtClean="0">
                <a:latin typeface="Arial Black" pitchFamily="34" charset="0"/>
              </a:rPr>
              <a:t> Coherence of sentences i.e. there are not many </a:t>
            </a:r>
          </a:p>
          <a:p>
            <a:pPr marL="284163" lvl="1" indent="-7938" algn="just" eaLnBrk="1" hangingPunct="1">
              <a:lnSpc>
                <a:spcPct val="120000"/>
              </a:lnSpc>
              <a:buNone/>
            </a:pPr>
            <a:r>
              <a:rPr lang="en-US" sz="8000" b="1" dirty="0" smtClean="0">
                <a:latin typeface="Arial Black" pitchFamily="34" charset="0"/>
              </a:rPr>
              <a:t>short and choppy sentences </a:t>
            </a:r>
            <a:r>
              <a:rPr lang="en-US" sz="8000" b="1" dirty="0" err="1" smtClean="0">
                <a:latin typeface="Arial Black" pitchFamily="34" charset="0"/>
              </a:rPr>
              <a:t>eg</a:t>
            </a:r>
            <a:r>
              <a:rPr lang="en-US" sz="8000" b="1" dirty="0" smtClean="0">
                <a:latin typeface="Arial Black" pitchFamily="34" charset="0"/>
              </a:rPr>
              <a:t>. The experiment was conducted on five rats. The rats were albino rats. The rats weighed between 200 and 400g. </a:t>
            </a:r>
          </a:p>
          <a:p>
            <a:pPr marL="284163" lvl="1" indent="-7938" algn="just" eaLnBrk="1" hangingPunct="1">
              <a:lnSpc>
                <a:spcPct val="120000"/>
              </a:lnSpc>
              <a:buNone/>
            </a:pPr>
            <a:endParaRPr lang="en-US" sz="8000" b="1" dirty="0" smtClean="0">
              <a:latin typeface="Arial Black" pitchFamily="34" charset="0"/>
            </a:endParaRPr>
          </a:p>
          <a:p>
            <a:pPr marL="284163" lvl="1" indent="-7938" algn="just" eaLnBrk="1" hangingPunct="1">
              <a:lnSpc>
                <a:spcPct val="120000"/>
              </a:lnSpc>
              <a:buNone/>
            </a:pPr>
            <a:r>
              <a:rPr lang="en-US" sz="8000" b="1" dirty="0" smtClean="0">
                <a:latin typeface="Arial Black" pitchFamily="34" charset="0"/>
              </a:rPr>
              <a:t>Correct sentence is the </a:t>
            </a:r>
          </a:p>
          <a:p>
            <a:pPr marL="284163" lvl="1" indent="-7938" algn="just" eaLnBrk="1" hangingPunct="1">
              <a:lnSpc>
                <a:spcPct val="120000"/>
              </a:lnSpc>
              <a:buNone/>
            </a:pPr>
            <a:r>
              <a:rPr lang="en-US" sz="8000" b="1" dirty="0" smtClean="0">
                <a:latin typeface="Arial Black" pitchFamily="34" charset="0"/>
              </a:rPr>
              <a:t> </a:t>
            </a:r>
            <a:r>
              <a:rPr lang="en-US" sz="8000" b="1" u="sng" dirty="0" smtClean="0">
                <a:latin typeface="Arial Black" pitchFamily="34" charset="0"/>
              </a:rPr>
              <a:t>Experiment was conducted on five albino rats weighing between 200-400g.</a:t>
            </a:r>
            <a:endParaRPr lang="de-DE" sz="8000" b="1" u="sng" dirty="0" smtClean="0">
              <a:latin typeface="Arial Black" pitchFamily="34" charset="0"/>
            </a:endParaRPr>
          </a:p>
          <a:p>
            <a:pPr marL="284163" lvl="1" indent="-7938" algn="just" eaLnBrk="1" hangingPunct="1">
              <a:lnSpc>
                <a:spcPct val="120000"/>
              </a:lnSpc>
              <a:buFontTx/>
              <a:buNone/>
            </a:pPr>
            <a:r>
              <a:rPr lang="en-US" sz="8000" b="1" dirty="0" smtClean="0">
                <a:latin typeface="Arial Black"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81000"/>
            <a:ext cx="7632700" cy="838200"/>
          </a:xfrm>
        </p:spPr>
        <p:txBody>
          <a:bodyPr>
            <a:normAutofit fontScale="90000"/>
          </a:bodyPr>
          <a:lstStyle/>
          <a:p>
            <a:pPr eaLnBrk="1" hangingPunct="1"/>
            <a:r>
              <a:rPr lang="en-US" sz="2800" b="1" dirty="0" smtClean="0">
                <a:solidFill>
                  <a:schemeClr val="accent2"/>
                </a:solidFill>
                <a:latin typeface="Arial Black" pitchFamily="34" charset="0"/>
              </a:rPr>
              <a:t>Salient features of a good paper Contd..</a:t>
            </a:r>
          </a:p>
        </p:txBody>
      </p:sp>
      <p:sp>
        <p:nvSpPr>
          <p:cNvPr id="10243" name="Rectangle 3"/>
          <p:cNvSpPr>
            <a:spLocks noGrp="1" noChangeArrowheads="1"/>
          </p:cNvSpPr>
          <p:nvPr>
            <p:ph type="body" idx="1"/>
          </p:nvPr>
        </p:nvSpPr>
        <p:spPr>
          <a:xfrm>
            <a:off x="457200" y="1143000"/>
            <a:ext cx="8229600" cy="4983163"/>
          </a:xfrm>
        </p:spPr>
        <p:txBody>
          <a:bodyPr>
            <a:normAutofit fontScale="77500" lnSpcReduction="20000"/>
          </a:bodyPr>
          <a:lstStyle/>
          <a:p>
            <a:pPr lvl="1" eaLnBrk="1" hangingPunct="1">
              <a:lnSpc>
                <a:spcPct val="90000"/>
              </a:lnSpc>
              <a:buFontTx/>
              <a:buNone/>
            </a:pPr>
            <a:endParaRPr lang="en-US" sz="1600" dirty="0" smtClean="0"/>
          </a:p>
          <a:p>
            <a:pPr lvl="1" algn="just" eaLnBrk="1" hangingPunct="1">
              <a:lnSpc>
                <a:spcPct val="90000"/>
              </a:lnSpc>
              <a:buFontTx/>
              <a:buChar char="•"/>
            </a:pPr>
            <a:r>
              <a:rPr lang="en-US" sz="2400" b="1" dirty="0" smtClean="0">
                <a:latin typeface="Arial Black" pitchFamily="34" charset="0"/>
              </a:rPr>
              <a:t>No Excessive use of acronyms </a:t>
            </a:r>
            <a:r>
              <a:rPr lang="en-US" sz="2400" b="1" dirty="0" err="1" smtClean="0">
                <a:latin typeface="Arial Black" pitchFamily="34" charset="0"/>
              </a:rPr>
              <a:t>eg.CSIR</a:t>
            </a:r>
            <a:r>
              <a:rPr lang="en-US" sz="2400" b="1" dirty="0" smtClean="0">
                <a:latin typeface="Arial Black" pitchFamily="34" charset="0"/>
              </a:rPr>
              <a:t>, CCRAS, etc.</a:t>
            </a:r>
          </a:p>
          <a:p>
            <a:pPr lvl="1" algn="just" eaLnBrk="1" hangingPunct="1">
              <a:lnSpc>
                <a:spcPct val="90000"/>
              </a:lnSpc>
              <a:buFontTx/>
              <a:buChar char="•"/>
            </a:pPr>
            <a:endParaRPr lang="en-US" sz="2400" b="1" dirty="0" smtClean="0">
              <a:latin typeface="Arial Black" pitchFamily="34" charset="0"/>
            </a:endParaRPr>
          </a:p>
          <a:p>
            <a:pPr lvl="1" algn="just" eaLnBrk="1" hangingPunct="1">
              <a:lnSpc>
                <a:spcPct val="90000"/>
              </a:lnSpc>
              <a:buFontTx/>
              <a:buChar char="•"/>
            </a:pPr>
            <a:r>
              <a:rPr lang="en-US" sz="2400" b="1" dirty="0" smtClean="0">
                <a:latin typeface="Arial Black" pitchFamily="34" charset="0"/>
              </a:rPr>
              <a:t>Approximate temp. wt, height length, time. Some acid was added, small quantity of sodium added, incorrect.</a:t>
            </a:r>
          </a:p>
          <a:p>
            <a:pPr lvl="1" algn="just" eaLnBrk="1" hangingPunct="1">
              <a:lnSpc>
                <a:spcPct val="90000"/>
              </a:lnSpc>
              <a:buFontTx/>
              <a:buChar char="•"/>
            </a:pPr>
            <a:r>
              <a:rPr lang="en-US" sz="2400" b="1" dirty="0" smtClean="0">
                <a:latin typeface="Arial Black" pitchFamily="34" charset="0"/>
              </a:rPr>
              <a:t>The experiment mentioned can be repeated hence complete and correct information is to be given. </a:t>
            </a:r>
          </a:p>
          <a:p>
            <a:pPr lvl="1" algn="just" eaLnBrk="1" hangingPunct="1">
              <a:lnSpc>
                <a:spcPct val="90000"/>
              </a:lnSpc>
              <a:buFontTx/>
              <a:buChar char="•"/>
            </a:pPr>
            <a:r>
              <a:rPr lang="en-US" sz="2400" b="1" dirty="0" smtClean="0">
                <a:latin typeface="Arial Black" pitchFamily="34" charset="0"/>
              </a:rPr>
              <a:t>Analytical or statistical data should be presented in tables and graphics.</a:t>
            </a:r>
          </a:p>
          <a:p>
            <a:pPr>
              <a:buFontTx/>
              <a:buNone/>
              <a:defRPr/>
            </a:pPr>
            <a:r>
              <a:rPr lang="en-US" sz="2400" b="1" dirty="0" smtClean="0">
                <a:latin typeface="Arial Black" pitchFamily="34" charset="0"/>
              </a:rPr>
              <a:t>Complete Literature Survey </a:t>
            </a:r>
            <a:r>
              <a:rPr lang="en-US" sz="2400" b="1" dirty="0" err="1" smtClean="0">
                <a:latin typeface="Arial Black" pitchFamily="34" charset="0"/>
              </a:rPr>
              <a:t>eg</a:t>
            </a:r>
            <a:r>
              <a:rPr lang="en-US" sz="2400" b="1" dirty="0" smtClean="0">
                <a:latin typeface="Arial Black" pitchFamily="34" charset="0"/>
              </a:rPr>
              <a:t>. </a:t>
            </a:r>
            <a:r>
              <a:rPr lang="en-US" b="1" u="sng" dirty="0" smtClean="0"/>
              <a:t>Botanical / Scientific Names:</a:t>
            </a:r>
          </a:p>
          <a:p>
            <a:pPr marL="0" indent="0">
              <a:buFontTx/>
              <a:buNone/>
              <a:defRPr/>
            </a:pPr>
            <a:r>
              <a:rPr lang="en-US" b="1" dirty="0" smtClean="0"/>
              <a:t>Single valid name but  synonyms, </a:t>
            </a:r>
            <a:r>
              <a:rPr lang="en-US" b="1" dirty="0" err="1" smtClean="0"/>
              <a:t>Basionyms</a:t>
            </a:r>
            <a:r>
              <a:rPr lang="en-US" b="1" dirty="0" smtClean="0"/>
              <a:t> and changed names are  also important  </a:t>
            </a:r>
            <a:r>
              <a:rPr lang="en-US" b="1" dirty="0" err="1" smtClean="0"/>
              <a:t>Eg</a:t>
            </a:r>
            <a:r>
              <a:rPr lang="en-US" b="1" dirty="0" smtClean="0"/>
              <a:t>.  </a:t>
            </a:r>
          </a:p>
          <a:p>
            <a:pPr marL="0" indent="0">
              <a:buFontTx/>
              <a:buNone/>
              <a:defRPr/>
            </a:pPr>
            <a:r>
              <a:rPr lang="en-US" b="1" i="1" dirty="0" err="1" smtClean="0"/>
              <a:t>Catunaregam</a:t>
            </a:r>
            <a:r>
              <a:rPr lang="en-US" b="1" i="1" dirty="0" smtClean="0"/>
              <a:t> </a:t>
            </a:r>
            <a:r>
              <a:rPr lang="en-US" b="1" i="1" dirty="0" err="1" smtClean="0"/>
              <a:t>spinosa</a:t>
            </a:r>
            <a:r>
              <a:rPr lang="en-US" b="1" i="1" dirty="0" smtClean="0"/>
              <a:t> </a:t>
            </a:r>
            <a:r>
              <a:rPr lang="en-US" b="1" dirty="0" smtClean="0"/>
              <a:t>( </a:t>
            </a:r>
            <a:r>
              <a:rPr lang="en-US" b="1" dirty="0" err="1" smtClean="0"/>
              <a:t>Thunb</a:t>
            </a:r>
            <a:r>
              <a:rPr lang="en-US" b="1" dirty="0" smtClean="0"/>
              <a:t>.) </a:t>
            </a:r>
            <a:r>
              <a:rPr lang="en-US" b="1" dirty="0" err="1" smtClean="0"/>
              <a:t>Tirveng</a:t>
            </a:r>
            <a:r>
              <a:rPr lang="en-US" b="1" dirty="0" smtClean="0">
                <a:solidFill>
                  <a:srgbClr val="C00000"/>
                </a:solidFill>
              </a:rPr>
              <a:t>. </a:t>
            </a:r>
            <a:r>
              <a:rPr lang="en-US" b="1" dirty="0" smtClean="0"/>
              <a:t>syn. </a:t>
            </a:r>
            <a:r>
              <a:rPr lang="en-US" b="1" i="1" dirty="0" err="1" smtClean="0">
                <a:hlinkClick r:id="rId2" action="ppaction://hlinkfile"/>
              </a:rPr>
              <a:t>Randia</a:t>
            </a:r>
            <a:r>
              <a:rPr lang="en-US" b="1" i="1" dirty="0" smtClean="0"/>
              <a:t> </a:t>
            </a:r>
            <a:r>
              <a:rPr lang="en-US" b="1" i="1" dirty="0" err="1" smtClean="0"/>
              <a:t>spinosa</a:t>
            </a:r>
            <a:r>
              <a:rPr lang="en-US" b="1" dirty="0" smtClean="0"/>
              <a:t>; </a:t>
            </a:r>
            <a:r>
              <a:rPr lang="en-US" b="1" i="1" dirty="0" smtClean="0"/>
              <a:t>R. </a:t>
            </a:r>
            <a:r>
              <a:rPr lang="en-US" b="1" i="1" dirty="0" err="1" smtClean="0"/>
              <a:t>dumetorum</a:t>
            </a:r>
            <a:r>
              <a:rPr lang="en-US" b="1" i="1" dirty="0" smtClean="0"/>
              <a:t> </a:t>
            </a:r>
            <a:r>
              <a:rPr lang="en-US" b="1" dirty="0" smtClean="0"/>
              <a:t>; </a:t>
            </a:r>
            <a:r>
              <a:rPr lang="en-US" b="1" i="1" dirty="0" err="1" smtClean="0"/>
              <a:t>Xeromphis</a:t>
            </a:r>
            <a:r>
              <a:rPr lang="en-US" b="1" i="1" dirty="0" smtClean="0"/>
              <a:t> </a:t>
            </a:r>
            <a:r>
              <a:rPr lang="en-US" b="1" i="1" dirty="0" err="1" smtClean="0"/>
              <a:t>spinosa</a:t>
            </a:r>
            <a:r>
              <a:rPr lang="en-US" b="1" i="1" dirty="0" smtClean="0"/>
              <a:t>  ( received as  R. </a:t>
            </a:r>
          </a:p>
          <a:p>
            <a:pPr marL="0" indent="0">
              <a:buFontTx/>
              <a:buNone/>
              <a:defRPr/>
            </a:pPr>
            <a:r>
              <a:rPr lang="en-US" b="1" i="1" dirty="0" err="1" smtClean="0"/>
              <a:t>dumetorum</a:t>
            </a:r>
            <a:r>
              <a:rPr lang="en-US" b="1" i="1" dirty="0" smtClean="0"/>
              <a:t>) . </a:t>
            </a:r>
            <a:r>
              <a:rPr lang="en-US" b="1" i="1" u="sng" dirty="0" smtClean="0">
                <a:solidFill>
                  <a:srgbClr val="00B050"/>
                </a:solidFill>
              </a:rPr>
              <a:t>Literature survey remains incomplete unless checked under all names</a:t>
            </a:r>
            <a:endParaRPr lang="en-US" b="1" i="1" dirty="0" smtClean="0"/>
          </a:p>
          <a:p>
            <a:pPr marL="0" indent="0">
              <a:buFontTx/>
              <a:buBlip>
                <a:blip r:embed="rId3"/>
              </a:buBlip>
              <a:defRPr/>
            </a:pPr>
            <a:r>
              <a:rPr lang="en-US" b="1" i="1" dirty="0" smtClean="0"/>
              <a:t> </a:t>
            </a:r>
            <a:endParaRPr lang="en-US" sz="3100" b="1" dirty="0" smtClean="0">
              <a:solidFill>
                <a:srgbClr val="00B050"/>
              </a:solidFill>
            </a:endParaRPr>
          </a:p>
          <a:p>
            <a:pPr lvl="1" algn="just" eaLnBrk="1" hangingPunct="1">
              <a:lnSpc>
                <a:spcPct val="90000"/>
              </a:lnSpc>
              <a:buFontTx/>
              <a:buChar char="•"/>
            </a:pPr>
            <a:endParaRPr lang="en-US" sz="2400" b="1" dirty="0" smtClean="0">
              <a:latin typeface="Arial Black" pitchFamily="34" charset="0"/>
            </a:endParaRPr>
          </a:p>
          <a:p>
            <a:pPr lvl="1" algn="just" eaLnBrk="1" hangingPunct="1">
              <a:lnSpc>
                <a:spcPct val="90000"/>
              </a:lnSpc>
              <a:buFontTx/>
              <a:buChar char="•"/>
            </a:pPr>
            <a:endParaRPr lang="en-US" sz="2400" b="1" dirty="0" smtClean="0">
              <a:latin typeface="Arial Black" pitchFamily="34" charset="0"/>
            </a:endParaRPr>
          </a:p>
          <a:p>
            <a:pPr algn="just" eaLnBrk="1" hangingPunct="1">
              <a:lnSpc>
                <a:spcPct val="90000"/>
              </a:lnSpc>
            </a:pPr>
            <a:endParaRPr lang="en-US" sz="2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304800"/>
            <a:ext cx="6870700" cy="685800"/>
          </a:xfrm>
        </p:spPr>
        <p:txBody>
          <a:bodyPr>
            <a:normAutofit/>
          </a:bodyPr>
          <a:lstStyle/>
          <a:p>
            <a:r>
              <a:rPr lang="en-US" sz="2800" dirty="0">
                <a:latin typeface="Arial Black" pitchFamily="34" charset="0"/>
              </a:rPr>
              <a:t>Different parts of a paper</a:t>
            </a:r>
          </a:p>
        </p:txBody>
      </p:sp>
      <p:sp>
        <p:nvSpPr>
          <p:cNvPr id="58371" name="Rectangle 3"/>
          <p:cNvSpPr>
            <a:spLocks noGrp="1" noChangeArrowheads="1"/>
          </p:cNvSpPr>
          <p:nvPr>
            <p:ph type="body" idx="1"/>
          </p:nvPr>
        </p:nvSpPr>
        <p:spPr>
          <a:xfrm>
            <a:off x="685800" y="838200"/>
            <a:ext cx="7924800" cy="5410200"/>
          </a:xfrm>
        </p:spPr>
        <p:txBody>
          <a:bodyPr>
            <a:normAutofit fontScale="85000" lnSpcReduction="20000"/>
          </a:bodyPr>
          <a:lstStyle/>
          <a:p>
            <a:pPr marL="0" indent="0">
              <a:lnSpc>
                <a:spcPct val="90000"/>
              </a:lnSpc>
              <a:buNone/>
            </a:pPr>
            <a:r>
              <a:rPr lang="en-US" sz="2400" b="1" dirty="0" smtClean="0">
                <a:solidFill>
                  <a:srgbClr val="CC6600"/>
                </a:solidFill>
                <a:latin typeface="Arial Black" pitchFamily="34" charset="0"/>
              </a:rPr>
              <a:t>Title : </a:t>
            </a:r>
            <a:r>
              <a:rPr lang="en-US" sz="2400" b="1" dirty="0" smtClean="0"/>
              <a:t>Reflect content of the paper like a mirror</a:t>
            </a:r>
            <a:r>
              <a:rPr lang="en-US" sz="2400" dirty="0" smtClean="0"/>
              <a:t> .</a:t>
            </a:r>
            <a:endParaRPr lang="en-US" sz="2400" b="1" dirty="0">
              <a:solidFill>
                <a:srgbClr val="CC6600"/>
              </a:solidFill>
              <a:latin typeface="Arial Black" pitchFamily="34" charset="0"/>
            </a:endParaRPr>
          </a:p>
          <a:p>
            <a:pPr marL="60325" indent="-60325" algn="just">
              <a:lnSpc>
                <a:spcPct val="90000"/>
              </a:lnSpc>
              <a:buNone/>
            </a:pPr>
            <a:r>
              <a:rPr lang="en-US" sz="2400" b="1" dirty="0" smtClean="0">
                <a:solidFill>
                  <a:srgbClr val="CC6600"/>
                </a:solidFill>
                <a:latin typeface="Arial Black" pitchFamily="34" charset="0"/>
              </a:rPr>
              <a:t>Author : </a:t>
            </a:r>
            <a:r>
              <a:rPr lang="de-DE" sz="2400" b="1" dirty="0" smtClean="0"/>
              <a:t>Maintain clarity in the address of multiauthor contributions</a:t>
            </a:r>
            <a:r>
              <a:rPr lang="en-US" sz="2400" b="1" dirty="0" smtClean="0"/>
              <a:t> </a:t>
            </a:r>
            <a:endParaRPr lang="en-US" sz="2400" b="1" dirty="0">
              <a:solidFill>
                <a:srgbClr val="CC6600"/>
              </a:solidFill>
              <a:latin typeface="Arial Black" pitchFamily="34" charset="0"/>
            </a:endParaRPr>
          </a:p>
          <a:p>
            <a:pPr marL="0" indent="0">
              <a:lnSpc>
                <a:spcPct val="90000"/>
              </a:lnSpc>
              <a:buNone/>
            </a:pPr>
            <a:r>
              <a:rPr lang="en-US" sz="2400" b="1" dirty="0" smtClean="0">
                <a:solidFill>
                  <a:srgbClr val="CC6600"/>
                </a:solidFill>
                <a:latin typeface="Arial Black" pitchFamily="34" charset="0"/>
              </a:rPr>
              <a:t>Abstract : </a:t>
            </a:r>
            <a:r>
              <a:rPr lang="en-US" sz="2400" b="1" dirty="0" smtClean="0"/>
              <a:t>Done What, how and found what.</a:t>
            </a:r>
            <a:endParaRPr lang="en-US" sz="2400" b="1" dirty="0">
              <a:latin typeface="Arial Black" pitchFamily="34" charset="0"/>
            </a:endParaRPr>
          </a:p>
          <a:p>
            <a:pPr marL="0" indent="0">
              <a:lnSpc>
                <a:spcPct val="90000"/>
              </a:lnSpc>
              <a:buNone/>
            </a:pPr>
            <a:r>
              <a:rPr lang="en-US" sz="2400" b="1" dirty="0" smtClean="0">
                <a:solidFill>
                  <a:srgbClr val="CC6600"/>
                </a:solidFill>
                <a:latin typeface="Arial Black" pitchFamily="34" charset="0"/>
              </a:rPr>
              <a:t>Keywords: </a:t>
            </a:r>
            <a:r>
              <a:rPr lang="de-DE" sz="2600" b="1" dirty="0" smtClean="0"/>
              <a:t>Parts of titles</a:t>
            </a:r>
          </a:p>
          <a:p>
            <a:pPr marL="0" lvl="1" indent="0" algn="just">
              <a:lnSpc>
                <a:spcPct val="90000"/>
              </a:lnSpc>
              <a:buNone/>
            </a:pPr>
            <a:r>
              <a:rPr lang="en-US" sz="2400" b="1" dirty="0" smtClean="0">
                <a:solidFill>
                  <a:srgbClr val="CC6600"/>
                </a:solidFill>
                <a:latin typeface="Arial Black" pitchFamily="34" charset="0"/>
              </a:rPr>
              <a:t>Introduction : A</a:t>
            </a:r>
            <a:r>
              <a:rPr lang="de-DE" sz="2400" b="1" dirty="0" smtClean="0"/>
              <a:t>rea of research, </a:t>
            </a:r>
            <a:r>
              <a:rPr lang="en-US" sz="2400" b="1" dirty="0" smtClean="0"/>
              <a:t>Context, What is already  known, </a:t>
            </a:r>
            <a:r>
              <a:rPr lang="de-DE" sz="2400" b="1" dirty="0" smtClean="0"/>
              <a:t>gap of the work, </a:t>
            </a:r>
            <a:r>
              <a:rPr lang="en-US" sz="2400" b="1" dirty="0" smtClean="0"/>
              <a:t>Justification for the research work done, Benefit of the present work</a:t>
            </a:r>
          </a:p>
          <a:p>
            <a:pPr marL="0" lvl="1" indent="0" algn="just">
              <a:lnSpc>
                <a:spcPct val="90000"/>
              </a:lnSpc>
              <a:buNone/>
            </a:pPr>
            <a:r>
              <a:rPr lang="en-US" sz="2000" b="1" dirty="0" smtClean="0"/>
              <a:t> </a:t>
            </a:r>
            <a:r>
              <a:rPr lang="en-US" sz="2400" b="1" dirty="0" smtClean="0">
                <a:solidFill>
                  <a:srgbClr val="CC6600"/>
                </a:solidFill>
                <a:latin typeface="Arial Black" pitchFamily="34" charset="0"/>
              </a:rPr>
              <a:t>Materials </a:t>
            </a:r>
            <a:r>
              <a:rPr lang="en-US" sz="2400" b="1" dirty="0">
                <a:solidFill>
                  <a:srgbClr val="CC6600"/>
                </a:solidFill>
                <a:latin typeface="Arial Black" pitchFamily="34" charset="0"/>
              </a:rPr>
              <a:t>and </a:t>
            </a:r>
            <a:r>
              <a:rPr lang="en-US" sz="2400" b="1" dirty="0" smtClean="0">
                <a:solidFill>
                  <a:srgbClr val="CC6600"/>
                </a:solidFill>
                <a:latin typeface="Arial Black" pitchFamily="34" charset="0"/>
              </a:rPr>
              <a:t>Methods: </a:t>
            </a:r>
            <a:r>
              <a:rPr lang="en-US" sz="2400" b="1" dirty="0" smtClean="0"/>
              <a:t>Equipment, chemicals and procedure</a:t>
            </a:r>
          </a:p>
          <a:p>
            <a:pPr marL="0" lvl="1" indent="0" algn="just">
              <a:lnSpc>
                <a:spcPct val="90000"/>
              </a:lnSpc>
              <a:buNone/>
            </a:pPr>
            <a:r>
              <a:rPr lang="en-US" sz="2400" b="1" dirty="0" smtClean="0"/>
              <a:t>Source of material, solvents, quantities used, temp., pressure. Plant identity, season , place of collection, Animal ethical society permission.</a:t>
            </a:r>
          </a:p>
          <a:p>
            <a:pPr marL="0" indent="0">
              <a:lnSpc>
                <a:spcPct val="90000"/>
              </a:lnSpc>
              <a:buNone/>
            </a:pPr>
            <a:r>
              <a:rPr lang="en-US" sz="2400" b="1" dirty="0" smtClean="0">
                <a:solidFill>
                  <a:srgbClr val="CC6600"/>
                </a:solidFill>
                <a:latin typeface="Arial Black" pitchFamily="34" charset="0"/>
              </a:rPr>
              <a:t>Results  &amp; Discussion: </a:t>
            </a:r>
            <a:r>
              <a:rPr lang="en-US" sz="2400" b="1" dirty="0" smtClean="0">
                <a:latin typeface="Arial Black" pitchFamily="34" charset="0"/>
              </a:rPr>
              <a:t>N</a:t>
            </a:r>
            <a:r>
              <a:rPr lang="de-DE" sz="2400" b="1" dirty="0" smtClean="0"/>
              <a:t>o false reporting.</a:t>
            </a:r>
            <a:r>
              <a:rPr lang="en-US" sz="2400" b="1" dirty="0" smtClean="0"/>
              <a:t> Land mark for further studies</a:t>
            </a:r>
            <a:endParaRPr lang="en-US" sz="2400" b="1" dirty="0">
              <a:solidFill>
                <a:srgbClr val="CC6600"/>
              </a:solidFill>
              <a:latin typeface="Arial Black" pitchFamily="34" charset="0"/>
            </a:endParaRPr>
          </a:p>
          <a:p>
            <a:pPr marL="0" indent="0">
              <a:lnSpc>
                <a:spcPct val="90000"/>
              </a:lnSpc>
              <a:buNone/>
            </a:pPr>
            <a:r>
              <a:rPr lang="de-DE" sz="2400" b="1" dirty="0" smtClean="0">
                <a:solidFill>
                  <a:srgbClr val="CC6600"/>
                </a:solidFill>
                <a:latin typeface="Arial Black" pitchFamily="34" charset="0"/>
              </a:rPr>
              <a:t>Conclusion </a:t>
            </a:r>
            <a:r>
              <a:rPr lang="en-US" sz="2400" b="1" dirty="0" smtClean="0"/>
              <a:t>. Comparison of authors findings with others work and give logical reasons for his findings and its significance.</a:t>
            </a:r>
            <a:endParaRPr lang="de-DE" sz="2400" b="1" dirty="0">
              <a:solidFill>
                <a:srgbClr val="CC6600"/>
              </a:solidFill>
              <a:latin typeface="Arial Black" pitchFamily="34" charset="0"/>
            </a:endParaRPr>
          </a:p>
          <a:p>
            <a:pPr marL="0" lvl="1" indent="0" algn="just">
              <a:buNone/>
            </a:pPr>
            <a:r>
              <a:rPr lang="de-DE" sz="2400" b="1" dirty="0" smtClean="0">
                <a:solidFill>
                  <a:srgbClr val="CC6600"/>
                </a:solidFill>
                <a:latin typeface="Arial Black" pitchFamily="34" charset="0"/>
              </a:rPr>
              <a:t>Acknowledgement:</a:t>
            </a:r>
            <a:r>
              <a:rPr lang="en-US" dirty="0" smtClean="0"/>
              <a:t> </a:t>
            </a:r>
            <a:r>
              <a:rPr lang="en-US" sz="2400" dirty="0" smtClean="0">
                <a:latin typeface="Arial Black" pitchFamily="34" charset="0"/>
              </a:rPr>
              <a:t>Financial/technical assistance to be acknowledged</a:t>
            </a:r>
            <a:endParaRPr lang="de-DE" sz="2400" b="1" dirty="0">
              <a:solidFill>
                <a:srgbClr val="CC6600"/>
              </a:solidFill>
              <a:latin typeface="Arial Black" pitchFamily="34" charset="0"/>
            </a:endParaRPr>
          </a:p>
          <a:p>
            <a:pPr marL="0" indent="0">
              <a:lnSpc>
                <a:spcPct val="90000"/>
              </a:lnSpc>
              <a:buNone/>
            </a:pPr>
            <a:r>
              <a:rPr lang="de-DE" sz="2400" b="1" dirty="0" smtClean="0">
                <a:solidFill>
                  <a:srgbClr val="CC6600"/>
                </a:solidFill>
                <a:latin typeface="Arial Black" pitchFamily="34" charset="0"/>
              </a:rPr>
              <a:t>References : </a:t>
            </a:r>
            <a:r>
              <a:rPr lang="en-US" sz="2400" b="1" dirty="0" smtClean="0"/>
              <a:t>A link between present and earlier work of the same field. A sufficient support to start new study</a:t>
            </a:r>
            <a:endParaRPr lang="de-DE" sz="2400" b="1" dirty="0">
              <a:solidFill>
                <a:srgbClr val="CC6600"/>
              </a:solidFill>
              <a:latin typeface="Arial Black" pitchFamily="34" charset="0"/>
            </a:endParaRPr>
          </a:p>
          <a:p>
            <a:pPr marL="660400" indent="-660400">
              <a:lnSpc>
                <a:spcPct val="90000"/>
              </a:lnSpc>
              <a:buNone/>
            </a:pPr>
            <a:r>
              <a:rPr lang="de-DE" sz="2400" b="1" dirty="0" smtClean="0">
                <a:solidFill>
                  <a:srgbClr val="CC6600"/>
                </a:solidFill>
                <a:latin typeface="Arial Black" pitchFamily="34" charset="0"/>
              </a:rPr>
              <a:t>Tables/Figures:  </a:t>
            </a:r>
            <a:r>
              <a:rPr lang="de-DE" sz="2400" b="1" dirty="0" smtClean="0">
                <a:latin typeface="Arial Black" pitchFamily="34" charset="0"/>
              </a:rPr>
              <a:t>Reflection of observations</a:t>
            </a:r>
            <a:endParaRPr lang="en-US" sz="2400" b="1" dirty="0">
              <a:latin typeface="Arial Black" pitchFamily="34" charset="0"/>
            </a:endParaRPr>
          </a:p>
          <a:p>
            <a:pPr marL="660400" indent="-660400">
              <a:lnSpc>
                <a:spcPct val="90000"/>
              </a:lnSpc>
            </a:pPr>
            <a:endParaRPr lang="en-US" sz="2800" b="1" dirty="0">
              <a:solidFill>
                <a:srgbClr val="CC66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8153400" cy="1219200"/>
          </a:xfrm>
        </p:spPr>
        <p:txBody>
          <a:bodyPr>
            <a:noAutofit/>
          </a:bodyPr>
          <a:lstStyle/>
          <a:p>
            <a:pPr eaLnBrk="1" hangingPunct="1"/>
            <a:r>
              <a:rPr lang="en-US" sz="3600" b="1" dirty="0" smtClean="0">
                <a:solidFill>
                  <a:srgbClr val="CC6600"/>
                </a:solidFill>
                <a:latin typeface="Arial Black" pitchFamily="34" charset="0"/>
              </a:rPr>
              <a:t/>
            </a:r>
            <a:br>
              <a:rPr lang="en-US" sz="3600" b="1" dirty="0" smtClean="0">
                <a:solidFill>
                  <a:srgbClr val="CC6600"/>
                </a:solidFill>
                <a:latin typeface="Arial Black" pitchFamily="34" charset="0"/>
              </a:rPr>
            </a:br>
            <a:r>
              <a:rPr lang="en-US" sz="3600" b="1" dirty="0" smtClean="0">
                <a:solidFill>
                  <a:srgbClr val="CC6600"/>
                </a:solidFill>
                <a:latin typeface="Arial Black" pitchFamily="34" charset="0"/>
              </a:rPr>
              <a:t>Salient features of good journal</a:t>
            </a:r>
            <a:br>
              <a:rPr lang="en-US" sz="3600" b="1" dirty="0" smtClean="0">
                <a:solidFill>
                  <a:srgbClr val="CC6600"/>
                </a:solidFill>
                <a:latin typeface="Arial Black" pitchFamily="34" charset="0"/>
              </a:rPr>
            </a:br>
            <a:endParaRPr lang="en-US" sz="3600" b="1" dirty="0" smtClean="0">
              <a:solidFill>
                <a:srgbClr val="CC6600"/>
              </a:solidFill>
              <a:latin typeface="Arial Black" pitchFamily="34" charset="0"/>
            </a:endParaRPr>
          </a:p>
        </p:txBody>
      </p:sp>
      <p:sp>
        <p:nvSpPr>
          <p:cNvPr id="6147" name="Rectangle 3"/>
          <p:cNvSpPr>
            <a:spLocks noGrp="1" noChangeArrowheads="1"/>
          </p:cNvSpPr>
          <p:nvPr>
            <p:ph type="body" idx="1"/>
          </p:nvPr>
        </p:nvSpPr>
        <p:spPr>
          <a:xfrm>
            <a:off x="685800" y="1295400"/>
            <a:ext cx="7696200" cy="4114800"/>
          </a:xfrm>
        </p:spPr>
        <p:txBody>
          <a:bodyPr>
            <a:normAutofit fontScale="92500" lnSpcReduction="10000"/>
          </a:bodyPr>
          <a:lstStyle/>
          <a:p>
            <a:pPr eaLnBrk="1" hangingPunct="1">
              <a:lnSpc>
                <a:spcPct val="80000"/>
              </a:lnSpc>
            </a:pPr>
            <a:endParaRPr lang="en-US" sz="2800" b="1" dirty="0" smtClean="0">
              <a:solidFill>
                <a:srgbClr val="000000"/>
              </a:solidFill>
            </a:endParaRPr>
          </a:p>
          <a:p>
            <a:pPr eaLnBrk="1" hangingPunct="1">
              <a:lnSpc>
                <a:spcPct val="80000"/>
              </a:lnSpc>
            </a:pPr>
            <a:r>
              <a:rPr lang="en-US" sz="2800" b="1" dirty="0" smtClean="0">
                <a:solidFill>
                  <a:srgbClr val="000000"/>
                </a:solidFill>
                <a:latin typeface="Arial Black" pitchFamily="34" charset="0"/>
              </a:rPr>
              <a:t>Core/ Non-core journal</a:t>
            </a:r>
          </a:p>
          <a:p>
            <a:pPr eaLnBrk="1" hangingPunct="1">
              <a:lnSpc>
                <a:spcPct val="80000"/>
              </a:lnSpc>
            </a:pPr>
            <a:r>
              <a:rPr lang="en-US" sz="2800" b="1" dirty="0" smtClean="0">
                <a:solidFill>
                  <a:srgbClr val="000000"/>
                </a:solidFill>
                <a:latin typeface="Arial Black" pitchFamily="34" charset="0"/>
              </a:rPr>
              <a:t>Peer-reviewed journal</a:t>
            </a:r>
          </a:p>
          <a:p>
            <a:pPr eaLnBrk="1" hangingPunct="1">
              <a:lnSpc>
                <a:spcPct val="80000"/>
              </a:lnSpc>
            </a:pPr>
            <a:r>
              <a:rPr lang="en-US" sz="2800" b="1" dirty="0" smtClean="0">
                <a:solidFill>
                  <a:srgbClr val="000000"/>
                </a:solidFill>
                <a:latin typeface="Arial Black" pitchFamily="34" charset="0"/>
              </a:rPr>
              <a:t>Periodicity</a:t>
            </a:r>
          </a:p>
          <a:p>
            <a:pPr eaLnBrk="1" hangingPunct="1">
              <a:lnSpc>
                <a:spcPct val="80000"/>
              </a:lnSpc>
            </a:pPr>
            <a:r>
              <a:rPr lang="en-US" sz="2800" b="1" dirty="0" smtClean="0">
                <a:solidFill>
                  <a:srgbClr val="000000"/>
                </a:solidFill>
                <a:latin typeface="Arial Black" pitchFamily="34" charset="0"/>
              </a:rPr>
              <a:t>Online?</a:t>
            </a:r>
          </a:p>
          <a:p>
            <a:pPr eaLnBrk="1" hangingPunct="1">
              <a:lnSpc>
                <a:spcPct val="80000"/>
              </a:lnSpc>
            </a:pPr>
            <a:r>
              <a:rPr lang="en-US" sz="2800" b="1" dirty="0" smtClean="0">
                <a:solidFill>
                  <a:srgbClr val="000000"/>
                </a:solidFill>
                <a:latin typeface="Arial Black" pitchFamily="34" charset="0"/>
              </a:rPr>
              <a:t>Guidelines to authors</a:t>
            </a:r>
          </a:p>
          <a:p>
            <a:pPr algn="just" eaLnBrk="1" hangingPunct="1">
              <a:lnSpc>
                <a:spcPct val="80000"/>
              </a:lnSpc>
            </a:pPr>
            <a:r>
              <a:rPr lang="en-US" sz="2800" b="1" dirty="0" smtClean="0">
                <a:solidFill>
                  <a:srgbClr val="000000"/>
                </a:solidFill>
                <a:latin typeface="Arial Black" pitchFamily="34" charset="0"/>
              </a:rPr>
              <a:t>Indexed Journal: The journals which are covered in many indexing and current awareness journals help in prompt dissemination of new information </a:t>
            </a:r>
          </a:p>
          <a:p>
            <a:pPr eaLnBrk="1" hangingPunct="1">
              <a:lnSpc>
                <a:spcPct val="80000"/>
              </a:lnSpc>
            </a:pPr>
            <a:r>
              <a:rPr lang="en-US" sz="2800" b="1" dirty="0" smtClean="0">
                <a:solidFill>
                  <a:srgbClr val="000000"/>
                </a:solidFill>
                <a:latin typeface="Arial Black" pitchFamily="34" charset="0"/>
              </a:rPr>
              <a:t>Impact Factor</a:t>
            </a:r>
          </a:p>
          <a:p>
            <a:pPr eaLnBrk="1" hangingPunct="1">
              <a:lnSpc>
                <a:spcPct val="80000"/>
              </a:lnSpc>
            </a:pPr>
            <a:endParaRPr lang="en-US" sz="2800" b="1" dirty="0" smtClean="0">
              <a:solidFill>
                <a:srgbClr val="000000"/>
              </a:solidFill>
              <a:latin typeface="Arial Black" pitchFamily="34" charset="0"/>
            </a:endParaRPr>
          </a:p>
          <a:p>
            <a:pPr algn="just" eaLnBrk="1" hangingPunct="1">
              <a:lnSpc>
                <a:spcPct val="80000"/>
              </a:lnSpc>
            </a:pPr>
            <a:endParaRPr lang="en-US" sz="2800" b="1" dirty="0" smtClean="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6870700" cy="762000"/>
          </a:xfrm>
        </p:spPr>
        <p:txBody>
          <a:bodyPr/>
          <a:lstStyle/>
          <a:p>
            <a:pPr eaLnBrk="1" hangingPunct="1"/>
            <a:r>
              <a:rPr lang="en-US" sz="3200" b="1" dirty="0" smtClean="0">
                <a:solidFill>
                  <a:srgbClr val="0000CC"/>
                </a:solidFill>
                <a:latin typeface="Arial Black" pitchFamily="34" charset="0"/>
              </a:rPr>
              <a:t>Impact Factor</a:t>
            </a:r>
          </a:p>
        </p:txBody>
      </p:sp>
      <p:sp>
        <p:nvSpPr>
          <p:cNvPr id="7171" name="Rectangle 3"/>
          <p:cNvSpPr>
            <a:spLocks noGrp="1" noChangeArrowheads="1"/>
          </p:cNvSpPr>
          <p:nvPr>
            <p:ph type="body" idx="1"/>
          </p:nvPr>
        </p:nvSpPr>
        <p:spPr>
          <a:xfrm>
            <a:off x="762000" y="762000"/>
            <a:ext cx="7696200" cy="5562600"/>
          </a:xfrm>
        </p:spPr>
        <p:txBody>
          <a:bodyPr>
            <a:normAutofit/>
          </a:bodyPr>
          <a:lstStyle/>
          <a:p>
            <a:pPr indent="-58738" algn="just" eaLnBrk="1" hangingPunct="1">
              <a:lnSpc>
                <a:spcPct val="80000"/>
              </a:lnSpc>
              <a:buNone/>
            </a:pPr>
            <a:r>
              <a:rPr lang="en-US" sz="2000" b="1" dirty="0" smtClean="0">
                <a:latin typeface="Arial Black" pitchFamily="34" charset="0"/>
              </a:rPr>
              <a:t>Impact Factor of a journal is the measurement of its citation in subsequent publications by researchers. It is calculated by dividing the number of citations received by the journal for papers published in it in the previous two years divided by the total number of papers.</a:t>
            </a:r>
          </a:p>
          <a:p>
            <a:pPr indent="-58738" algn="just" eaLnBrk="1" hangingPunct="1">
              <a:lnSpc>
                <a:spcPct val="80000"/>
              </a:lnSpc>
              <a:buFontTx/>
              <a:buNone/>
            </a:pPr>
            <a:r>
              <a:rPr lang="en-US" sz="2000" b="1" dirty="0" smtClean="0">
                <a:latin typeface="Arial Black" pitchFamily="34" charset="0"/>
              </a:rPr>
              <a:t>Example:</a:t>
            </a:r>
          </a:p>
          <a:p>
            <a:pPr indent="-58738" algn="just" eaLnBrk="1" hangingPunct="1">
              <a:lnSpc>
                <a:spcPct val="80000"/>
              </a:lnSpc>
              <a:buFontTx/>
              <a:buNone/>
            </a:pPr>
            <a:r>
              <a:rPr lang="en-US" sz="2000" b="1" dirty="0" smtClean="0">
                <a:latin typeface="Arial Black" pitchFamily="34" charset="0"/>
              </a:rPr>
              <a:t>Number of citations of the journal in 2014-2015= 100</a:t>
            </a:r>
          </a:p>
          <a:p>
            <a:pPr indent="-58738" algn="just" eaLnBrk="1" hangingPunct="1">
              <a:lnSpc>
                <a:spcPct val="80000"/>
              </a:lnSpc>
              <a:buFontTx/>
              <a:buNone/>
            </a:pPr>
            <a:r>
              <a:rPr lang="en-US" sz="2000" b="1" dirty="0" smtClean="0">
                <a:latin typeface="Arial Black" pitchFamily="34" charset="0"/>
              </a:rPr>
              <a:t>Number of papers published in 2014 and 2015= 40</a:t>
            </a:r>
          </a:p>
          <a:p>
            <a:pPr indent="-58738" algn="just" eaLnBrk="1" hangingPunct="1">
              <a:lnSpc>
                <a:spcPct val="80000"/>
              </a:lnSpc>
              <a:buFontTx/>
              <a:buNone/>
            </a:pPr>
            <a:r>
              <a:rPr lang="en-US" sz="2000" b="1" dirty="0" smtClean="0">
                <a:latin typeface="Arial Black" pitchFamily="34" charset="0"/>
              </a:rPr>
              <a:t>Impact factor of the journal= 100/40= 2.5</a:t>
            </a:r>
          </a:p>
          <a:p>
            <a:pPr indent="-58738" algn="just" eaLnBrk="1" hangingPunct="1">
              <a:lnSpc>
                <a:spcPct val="80000"/>
              </a:lnSpc>
            </a:pPr>
            <a:r>
              <a:rPr lang="en-US" sz="2000" b="1" dirty="0" smtClean="0">
                <a:latin typeface="Arial Black" pitchFamily="34" charset="0"/>
              </a:rPr>
              <a:t>The Institute of Scientific Information (ISI), Philadelphia, now known as Thomson ISI do this calculation and regularly bring out a publication, </a:t>
            </a:r>
            <a:r>
              <a:rPr lang="en-US" sz="2000" b="1" i="1" dirty="0" smtClean="0">
                <a:latin typeface="Arial Black" pitchFamily="34" charset="0"/>
              </a:rPr>
              <a:t>Journal Citation Report</a:t>
            </a:r>
            <a:r>
              <a:rPr lang="en-US" sz="2000" b="1" dirty="0" smtClean="0">
                <a:latin typeface="Arial Black" pitchFamily="34" charset="0"/>
              </a:rPr>
              <a:t> (JCR) listing the impact factor of journals.</a:t>
            </a:r>
          </a:p>
          <a:p>
            <a:pPr indent="-58738" algn="just" eaLnBrk="1" hangingPunct="1">
              <a:lnSpc>
                <a:spcPct val="80000"/>
              </a:lnSpc>
            </a:pPr>
            <a:r>
              <a:rPr lang="en-US" sz="2000" b="1" dirty="0" smtClean="0">
                <a:latin typeface="Arial Black" pitchFamily="34" charset="0"/>
              </a:rPr>
              <a:t>Though IF is regarded very high factor it has pitfalls also </a:t>
            </a:r>
            <a:r>
              <a:rPr lang="en-US" sz="2000" b="1" dirty="0" err="1" smtClean="0">
                <a:latin typeface="Arial Black" pitchFamily="34" charset="0"/>
              </a:rPr>
              <a:t>eg</a:t>
            </a:r>
            <a:r>
              <a:rPr lang="en-US" sz="2000" b="1" dirty="0" smtClean="0">
                <a:latin typeface="Arial Black" pitchFamily="34" charset="0"/>
              </a:rPr>
              <a:t>. citation of the paper depends on the need of researcher and not the quality of journal.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3300"/>
                </a:solidFill>
              </a:rPr>
              <a:t>My Experiences</a:t>
            </a:r>
            <a:endParaRPr lang="en-US" b="1" dirty="0">
              <a:solidFill>
                <a:srgbClr val="993300"/>
              </a:solidFill>
            </a:endParaRPr>
          </a:p>
        </p:txBody>
      </p:sp>
      <p:sp>
        <p:nvSpPr>
          <p:cNvPr id="3" name="Content Placeholder 2"/>
          <p:cNvSpPr>
            <a:spLocks noGrp="1"/>
          </p:cNvSpPr>
          <p:nvPr>
            <p:ph idx="1"/>
          </p:nvPr>
        </p:nvSpPr>
        <p:spPr>
          <a:xfrm>
            <a:off x="457200" y="1219200"/>
            <a:ext cx="8229600" cy="4876800"/>
          </a:xfrm>
        </p:spPr>
        <p:txBody>
          <a:bodyPr>
            <a:normAutofit fontScale="62500" lnSpcReduction="20000"/>
          </a:bodyPr>
          <a:lstStyle/>
          <a:p>
            <a:endParaRPr lang="en-US" b="1" dirty="0" smtClean="0">
              <a:latin typeface="Arial Black" pitchFamily="34" charset="0"/>
            </a:endParaRPr>
          </a:p>
          <a:p>
            <a:r>
              <a:rPr lang="en-US" b="1" dirty="0" smtClean="0">
                <a:latin typeface="Arial Black" pitchFamily="34" charset="0"/>
              </a:rPr>
              <a:t>Publication of Ph. D.  thesis work as research papers</a:t>
            </a:r>
          </a:p>
          <a:p>
            <a:r>
              <a:rPr lang="en-US" b="1" dirty="0" smtClean="0">
                <a:latin typeface="Arial Black" pitchFamily="34" charset="0"/>
              </a:rPr>
              <a:t> Publication of Thesis as Book </a:t>
            </a:r>
          </a:p>
          <a:p>
            <a:pPr algn="just"/>
            <a:r>
              <a:rPr lang="en-US" b="1" dirty="0" smtClean="0">
                <a:latin typeface="Arial Black" pitchFamily="34" charset="0"/>
              </a:rPr>
              <a:t>Compilation and collation of research papers on varied topics (Nomenclature, description, distribution  Cultivation, harvesting, yield, Export and Import Diseases and Pests , Utilization, etc related to various genera to be included in Wealth of India.</a:t>
            </a:r>
          </a:p>
          <a:p>
            <a:r>
              <a:rPr lang="en-US" b="1" dirty="0" smtClean="0">
                <a:latin typeface="Arial Black" pitchFamily="34" charset="0"/>
              </a:rPr>
              <a:t>Popular science  Article on Mango kernel (in back of my mind was traditional practice) and Naming of plants ( Taxonomic background).</a:t>
            </a:r>
          </a:p>
          <a:p>
            <a:r>
              <a:rPr lang="en-US" b="1" dirty="0" smtClean="0">
                <a:latin typeface="Arial Black" pitchFamily="34" charset="0"/>
              </a:rPr>
              <a:t>First Radio talk on </a:t>
            </a:r>
            <a:r>
              <a:rPr lang="en-US" b="1" dirty="0" err="1" smtClean="0">
                <a:latin typeface="Arial Black" pitchFamily="34" charset="0"/>
              </a:rPr>
              <a:t>Kuttu</a:t>
            </a:r>
            <a:r>
              <a:rPr lang="en-US" b="1" dirty="0" smtClean="0">
                <a:latin typeface="Arial Black" pitchFamily="34" charset="0"/>
              </a:rPr>
              <a:t> ( Again a traditional Practice)</a:t>
            </a:r>
          </a:p>
          <a:p>
            <a:r>
              <a:rPr lang="en-US" b="1" dirty="0" err="1" smtClean="0">
                <a:latin typeface="Arial Black" pitchFamily="34" charset="0"/>
              </a:rPr>
              <a:t>Semipopular</a:t>
            </a:r>
            <a:r>
              <a:rPr lang="en-US" b="1" dirty="0" smtClean="0">
                <a:latin typeface="Arial Black" pitchFamily="34" charset="0"/>
              </a:rPr>
              <a:t> book on Mango in India	.</a:t>
            </a:r>
          </a:p>
          <a:p>
            <a:pPr algn="just"/>
            <a:r>
              <a:rPr lang="en-US" b="1" dirty="0" smtClean="0">
                <a:latin typeface="Arial Black" pitchFamily="34" charset="0"/>
              </a:rPr>
              <a:t>It was exciting when I got published some papers on different plants other than my thesis work.</a:t>
            </a:r>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3300"/>
                </a:solidFill>
              </a:rPr>
              <a:t>My Experiences</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b="1" dirty="0" smtClean="0"/>
              <a:t>We may come from different  backgrounds but our intentions/goals help us in growing. Many new terminologies and </a:t>
            </a:r>
            <a:r>
              <a:rPr lang="en-US" b="1" dirty="0" smtClean="0"/>
              <a:t>technologies are </a:t>
            </a:r>
            <a:r>
              <a:rPr lang="en-US" b="1" dirty="0" smtClean="0"/>
              <a:t>to be learned.</a:t>
            </a:r>
          </a:p>
          <a:p>
            <a:pPr algn="just"/>
            <a:r>
              <a:rPr lang="en-US" b="1" dirty="0" smtClean="0"/>
              <a:t>On behalf of NISCAIR Started New Research Journal  and one online Repository (ISSN from NSL-NISCAIR).</a:t>
            </a:r>
          </a:p>
          <a:p>
            <a:pPr algn="just"/>
            <a:r>
              <a:rPr lang="en-US" b="1" smtClean="0"/>
              <a:t> </a:t>
            </a:r>
            <a:r>
              <a:rPr lang="en-US" b="1" smtClean="0"/>
              <a:t>As </a:t>
            </a:r>
            <a:r>
              <a:rPr lang="en-US" b="1" dirty="0" smtClean="0"/>
              <a:t>founder Editor (Indian Journal of Natural Products and Resources) ( Registration to outreach).</a:t>
            </a:r>
          </a:p>
          <a:p>
            <a:pPr algn="just"/>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93300"/>
                </a:solidFill>
              </a:rPr>
              <a:t>My Experiences</a:t>
            </a:r>
            <a:endParaRPr lang="en-US"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a:buFont typeface="Wingdings" pitchFamily="2" charset="2"/>
              <a:buChar char="v"/>
            </a:pPr>
            <a:endParaRPr lang="en-US" b="1" dirty="0" smtClean="0">
              <a:latin typeface="Arial Black" pitchFamily="34" charset="0"/>
            </a:endParaRPr>
          </a:p>
          <a:p>
            <a:pPr algn="just">
              <a:buFont typeface="Wingdings" pitchFamily="2" charset="2"/>
              <a:buChar char="v"/>
            </a:pPr>
            <a:r>
              <a:rPr lang="en-US" b="1" dirty="0" smtClean="0">
                <a:latin typeface="Arial Black" pitchFamily="34" charset="0"/>
              </a:rPr>
              <a:t>TO BE SUCCESSFUL SCIENTISTS COMMUNICATION OF FINDINGS IS ESSENTIAL.</a:t>
            </a:r>
          </a:p>
          <a:p>
            <a:pPr>
              <a:buFont typeface="Wingdings" pitchFamily="2" charset="2"/>
              <a:buChar char="v"/>
            </a:pPr>
            <a:endParaRPr lang="en-US" b="1" dirty="0" smtClean="0">
              <a:latin typeface="Arial Black" pitchFamily="34" charset="0"/>
            </a:endParaRPr>
          </a:p>
          <a:p>
            <a:pPr algn="just">
              <a:buFont typeface="Wingdings" pitchFamily="2" charset="2"/>
              <a:buChar char="v"/>
            </a:pPr>
            <a:r>
              <a:rPr lang="en-US" b="1" dirty="0" smtClean="0">
                <a:latin typeface="Arial Black" pitchFamily="34" charset="0"/>
              </a:rPr>
              <a:t>EVERYWHERE FORMULA IS SAME &lt;   BE CLEAR, BE SINCERE, CONFIDENT WITH FACTS WHAT YOU ARE GOING TO SAY OR PUBLISH BECAUSE RESEARCH IS RE + SEARCH --- A NON-ENDING PROCESS TO PROVE YOU WRONG OR SUPPORT.</a:t>
            </a:r>
          </a:p>
          <a:p>
            <a:pPr>
              <a:buFont typeface="Wingdings" pitchFamily="2" charset="2"/>
              <a:buChar char="v"/>
            </a:pPr>
            <a:endParaRPr lang="en-US" b="1" dirty="0" smtClean="0">
              <a:latin typeface="Arial Black" pitchFamily="34" charset="0"/>
            </a:endParaRPr>
          </a:p>
          <a:p>
            <a:pPr algn="just">
              <a:buFont typeface="Wingdings" pitchFamily="2" charset="2"/>
              <a:buChar char="v"/>
            </a:pPr>
            <a:r>
              <a:rPr lang="en-US" b="1" dirty="0" smtClean="0">
                <a:latin typeface="Arial Black" pitchFamily="34" charset="0"/>
              </a:rPr>
              <a:t>COMMUNICATE IMMEDIATELY WHATEVER FINDINGS ARE WITH YOU TO FOSTER COLLABORATION AND INNOVATION.</a:t>
            </a:r>
          </a:p>
          <a:p>
            <a:pPr algn="just">
              <a:buFont typeface="Wingdings" pitchFamily="2" charset="2"/>
              <a:buChar char="v"/>
            </a:pPr>
            <a:endParaRPr lang="en-US" dirty="0" smtClean="0">
              <a:latin typeface="Arial Black" pitchFamily="34" charset="0"/>
            </a:endParaRPr>
          </a:p>
          <a:p>
            <a:pPr algn="just">
              <a:buFont typeface="Wingdings" pitchFamily="2" charset="2"/>
              <a:buChar char="v"/>
            </a:pPr>
            <a:r>
              <a:rPr lang="en-US" dirty="0" smtClean="0">
                <a:latin typeface="Arial Black" pitchFamily="34" charset="0"/>
              </a:rPr>
              <a:t>SCIENCE COMMUNICATION EMPOWERS SCIENTISTS  TO TALK PUBLICLY ABOUT THEIR FINDINGS. IT’S A SCIENCE OUT OF SCIENCE IF YOU ARE  EDITING YOUR OWN PAPER. </a:t>
            </a:r>
          </a:p>
          <a:p>
            <a:pPr algn="just">
              <a:buFont typeface="Wingdings" pitchFamily="2" charset="2"/>
              <a:buChar char="v"/>
            </a:pPr>
            <a:r>
              <a:rPr lang="en-US" dirty="0" smtClean="0">
                <a:latin typeface="Arial Black" pitchFamily="34" charset="0"/>
              </a:rPr>
              <a:t> EDITING OTHERS PAPER IS PASSION (ENJOY PUTTING QUERIES)  </a:t>
            </a:r>
          </a:p>
          <a:p>
            <a:pPr>
              <a:buFont typeface="Wingdings" pitchFamily="2" charset="2"/>
              <a:buChar char="v"/>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SCIENCE COMMUNICATION</a:t>
            </a:r>
            <a:endParaRPr lang="en-US" b="1" dirty="0">
              <a:solidFill>
                <a:schemeClr val="accent1">
                  <a:lumMod val="75000"/>
                </a:schemeClr>
              </a:solidFill>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buFont typeface="Wingdings" pitchFamily="2" charset="2"/>
              <a:buChar char="Ø"/>
            </a:pPr>
            <a:r>
              <a:rPr lang="en-US" b="1" dirty="0" smtClean="0">
                <a:solidFill>
                  <a:srgbClr val="C00000"/>
                </a:solidFill>
                <a:latin typeface="Arial Black" pitchFamily="34" charset="0"/>
              </a:rPr>
              <a:t>In my opinion Development of Science is like a Bud which spreads its essence and beauty only after it opens as flower.</a:t>
            </a:r>
          </a:p>
          <a:p>
            <a:pPr algn="just">
              <a:buFont typeface="Wingdings" pitchFamily="2" charset="2"/>
              <a:buChar char="Ø"/>
            </a:pPr>
            <a:r>
              <a:rPr lang="en-US" b="1" dirty="0" smtClean="0">
                <a:solidFill>
                  <a:srgbClr val="C00000"/>
                </a:solidFill>
                <a:latin typeface="Arial Black" pitchFamily="34" charset="0"/>
              </a:rPr>
              <a:t>Research/Science remains in the mind and lab of the inventor till it is made available in open domain or published in any recognized publication (not valid in any popular science magazine or news paper).</a:t>
            </a:r>
          </a:p>
          <a:p>
            <a:pPr algn="just">
              <a:buFont typeface="Wingdings" pitchFamily="2" charset="2"/>
              <a:buChar char="Ø"/>
            </a:pPr>
            <a:r>
              <a:rPr lang="en-US" b="1" dirty="0" smtClean="0">
                <a:solidFill>
                  <a:srgbClr val="C00000"/>
                </a:solidFill>
                <a:latin typeface="Arial Black" pitchFamily="34" charset="0"/>
              </a:rPr>
              <a:t>The findings should be known /Communicated to other researchers for RE-SEARCH. </a:t>
            </a:r>
            <a:endParaRPr lang="en-US" b="1" dirty="0">
              <a:solidFill>
                <a:srgbClr val="C00000"/>
              </a:solidFill>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6600" b="1" dirty="0" smtClean="0">
                <a:solidFill>
                  <a:srgbClr val="00B050"/>
                </a:solidFill>
              </a:rPr>
              <a:t>BE SMART</a:t>
            </a:r>
            <a:endParaRPr lang="en-US" sz="6600" b="1" dirty="0">
              <a:solidFill>
                <a:srgbClr val="00B050"/>
              </a:solidFill>
            </a:endParaRPr>
          </a:p>
        </p:txBody>
      </p:sp>
      <p:sp>
        <p:nvSpPr>
          <p:cNvPr id="3" name="Content Placeholder 2"/>
          <p:cNvSpPr>
            <a:spLocks noGrp="1"/>
          </p:cNvSpPr>
          <p:nvPr>
            <p:ph idx="1"/>
          </p:nvPr>
        </p:nvSpPr>
        <p:spPr>
          <a:xfrm>
            <a:off x="457200" y="914400"/>
            <a:ext cx="8229600" cy="5638800"/>
          </a:xfrm>
        </p:spPr>
        <p:txBody>
          <a:bodyPr>
            <a:normAutofit lnSpcReduction="10000"/>
          </a:bodyPr>
          <a:lstStyle/>
          <a:p>
            <a:pPr marL="2459038" indent="-2459038">
              <a:buNone/>
            </a:pPr>
            <a:r>
              <a:rPr lang="en-US" sz="3600" b="1" dirty="0" smtClean="0">
                <a:solidFill>
                  <a:srgbClr val="00B050"/>
                </a:solidFill>
              </a:rPr>
              <a:t>S</a:t>
            </a:r>
            <a:r>
              <a:rPr lang="en-US" sz="3600" dirty="0" smtClean="0">
                <a:solidFill>
                  <a:srgbClr val="00B050"/>
                </a:solidFill>
              </a:rPr>
              <a:t> = </a:t>
            </a:r>
            <a:r>
              <a:rPr lang="en-US" sz="3600" b="1" dirty="0" smtClean="0">
                <a:solidFill>
                  <a:srgbClr val="00B050"/>
                </a:solidFill>
              </a:rPr>
              <a:t>Specific:  </a:t>
            </a:r>
            <a:r>
              <a:rPr lang="en-US" sz="3600" dirty="0" smtClean="0">
                <a:solidFill>
                  <a:srgbClr val="C00000"/>
                </a:solidFill>
              </a:rPr>
              <a:t>S</a:t>
            </a:r>
            <a:r>
              <a:rPr lang="en-US" dirty="0" smtClean="0">
                <a:solidFill>
                  <a:srgbClr val="C00000"/>
                </a:solidFill>
              </a:rPr>
              <a:t>tick to the  subject, focus  on given topic</a:t>
            </a:r>
          </a:p>
          <a:p>
            <a:pPr marL="60325" indent="-60325">
              <a:buNone/>
              <a:tabLst>
                <a:tab pos="1139825" algn="l"/>
              </a:tabLst>
            </a:pPr>
            <a:r>
              <a:rPr lang="en-US" sz="3600" b="1" dirty="0" smtClean="0">
                <a:solidFill>
                  <a:srgbClr val="00B050"/>
                </a:solidFill>
              </a:rPr>
              <a:t>M= Method: </a:t>
            </a:r>
            <a:r>
              <a:rPr lang="en-US" dirty="0" smtClean="0">
                <a:solidFill>
                  <a:srgbClr val="C00000"/>
                </a:solidFill>
              </a:rPr>
              <a:t>Write actual materials and   			        methods adopted</a:t>
            </a:r>
          </a:p>
          <a:p>
            <a:pPr marL="60325" indent="-60325">
              <a:buNone/>
              <a:tabLst>
                <a:tab pos="1139825" algn="l"/>
              </a:tabLst>
            </a:pPr>
            <a:r>
              <a:rPr lang="en-US" sz="3600" b="1" dirty="0" smtClean="0">
                <a:solidFill>
                  <a:srgbClr val="00B050"/>
                </a:solidFill>
              </a:rPr>
              <a:t>A = Analysis</a:t>
            </a:r>
            <a:r>
              <a:rPr lang="en-US" dirty="0" smtClean="0">
                <a:solidFill>
                  <a:srgbClr val="00B050"/>
                </a:solidFill>
              </a:rPr>
              <a:t>: </a:t>
            </a:r>
            <a:r>
              <a:rPr lang="en-US" dirty="0" smtClean="0">
                <a:solidFill>
                  <a:srgbClr val="C00000"/>
                </a:solidFill>
              </a:rPr>
              <a:t>Results analysis as per the 			       designed method</a:t>
            </a:r>
            <a:r>
              <a:rPr lang="en-US" sz="3600" dirty="0" smtClean="0">
                <a:solidFill>
                  <a:srgbClr val="C00000"/>
                </a:solidFill>
              </a:rPr>
              <a:t>	</a:t>
            </a:r>
          </a:p>
          <a:p>
            <a:pPr marL="60325" indent="-60325">
              <a:buNone/>
              <a:tabLst>
                <a:tab pos="1139825" algn="l"/>
              </a:tabLst>
            </a:pPr>
            <a:r>
              <a:rPr lang="en-US" sz="3600" b="1" dirty="0" smtClean="0">
                <a:solidFill>
                  <a:srgbClr val="00B050"/>
                </a:solidFill>
              </a:rPr>
              <a:t>R= Results:    </a:t>
            </a:r>
            <a:r>
              <a:rPr lang="en-US" dirty="0" smtClean="0">
                <a:solidFill>
                  <a:srgbClr val="C00000"/>
                </a:solidFill>
              </a:rPr>
              <a:t>Should not be ambiguous and		       cooked	</a:t>
            </a:r>
          </a:p>
          <a:p>
            <a:pPr marL="60325" indent="-60325">
              <a:buNone/>
              <a:tabLst>
                <a:tab pos="1139825" algn="l"/>
              </a:tabLst>
            </a:pPr>
            <a:r>
              <a:rPr lang="en-US" b="1" dirty="0" smtClean="0">
                <a:solidFill>
                  <a:srgbClr val="00B050"/>
                </a:solidFill>
              </a:rPr>
              <a:t>T= Tables :       </a:t>
            </a:r>
            <a:r>
              <a:rPr lang="en-US" dirty="0" smtClean="0">
                <a:solidFill>
                  <a:srgbClr val="C00000"/>
                </a:solidFill>
              </a:rPr>
              <a:t>Display tables for comparative  and 		      clear understandings		</a:t>
            </a:r>
            <a:endParaRPr lang="en-US" sz="8000" b="1" dirty="0">
              <a:solidFill>
                <a:srgbClr val="C00000"/>
              </a:solidFill>
            </a:endParaRPr>
          </a:p>
        </p:txBody>
      </p:sp>
      <p:pic>
        <p:nvPicPr>
          <p:cNvPr id="5" name="Picture 4" descr="Image result for Thanks"/>
          <p:cNvPicPr/>
          <p:nvPr/>
        </p:nvPicPr>
        <p:blipFill>
          <a:blip r:embed="rId2"/>
          <a:srcRect/>
          <a:stretch>
            <a:fillRect/>
          </a:stretch>
        </p:blipFill>
        <p:spPr bwMode="auto">
          <a:xfrm>
            <a:off x="7467600" y="914400"/>
            <a:ext cx="1371600" cy="3276600"/>
          </a:xfrm>
          <a:prstGeom prst="rect">
            <a:avLst/>
          </a:prstGeom>
          <a:noFill/>
          <a:ln w="9525">
            <a:noFill/>
            <a:miter lim="800000"/>
            <a:headEnd/>
            <a:tailEnd/>
          </a:ln>
        </p:spPr>
      </p:pic>
      <p:pic>
        <p:nvPicPr>
          <p:cNvPr id="6" name="Picture 5" descr="Image result for Thanks"/>
          <p:cNvPicPr/>
          <p:nvPr/>
        </p:nvPicPr>
        <p:blipFill>
          <a:blip r:embed="rId2"/>
          <a:srcRect/>
          <a:stretch>
            <a:fillRect/>
          </a:stretch>
        </p:blipFill>
        <p:spPr bwMode="auto">
          <a:xfrm>
            <a:off x="533400" y="5638800"/>
            <a:ext cx="1371600" cy="121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fontAlgn="auto" hangingPunct="1">
              <a:spcAft>
                <a:spcPts val="0"/>
              </a:spcAft>
              <a:defRPr/>
            </a:pPr>
            <a:r>
              <a:rPr lang="en-US" dirty="0">
                <a:solidFill>
                  <a:schemeClr val="bg1">
                    <a:lumMod val="50000"/>
                  </a:schemeClr>
                </a:solidFill>
              </a:rPr>
              <a:t>Development needs….</a:t>
            </a:r>
          </a:p>
        </p:txBody>
      </p:sp>
      <p:grpSp>
        <p:nvGrpSpPr>
          <p:cNvPr id="2" name="Group 23"/>
          <p:cNvGrpSpPr>
            <a:grpSpLocks/>
          </p:cNvGrpSpPr>
          <p:nvPr/>
        </p:nvGrpSpPr>
        <p:grpSpPr bwMode="auto">
          <a:xfrm>
            <a:off x="1524000" y="1676400"/>
            <a:ext cx="6172200" cy="4000500"/>
            <a:chOff x="960" y="1059"/>
            <a:chExt cx="3888" cy="2733"/>
          </a:xfrm>
        </p:grpSpPr>
        <p:sp>
          <p:nvSpPr>
            <p:cNvPr id="12300" name="AutoShape 24"/>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rgbClr val="000000"/>
              </a:solidFill>
              <a:miter lim="800000"/>
              <a:headEnd/>
              <a:tailEnd/>
            </a:ln>
          </p:spPr>
          <p:txBody>
            <a:bodyPr/>
            <a:lstStyle/>
            <a:p>
              <a:pPr algn="l"/>
              <a:endParaRPr lang="en-US"/>
            </a:p>
          </p:txBody>
        </p:sp>
        <p:sp>
          <p:nvSpPr>
            <p:cNvPr id="12301" name="Oval 25"/>
            <p:cNvSpPr>
              <a:spLocks noChangeArrowheads="1"/>
            </p:cNvSpPr>
            <p:nvPr/>
          </p:nvSpPr>
          <p:spPr bwMode="auto">
            <a:xfrm>
              <a:off x="960" y="3234"/>
              <a:ext cx="1296" cy="558"/>
            </a:xfrm>
            <a:prstGeom prst="ellipse">
              <a:avLst/>
            </a:prstGeom>
            <a:solidFill>
              <a:srgbClr val="FFFFCC"/>
            </a:solidFill>
            <a:ln w="9525">
              <a:solidFill>
                <a:srgbClr val="000000"/>
              </a:solidFill>
              <a:round/>
              <a:headEnd/>
              <a:tailEnd/>
            </a:ln>
          </p:spPr>
          <p:txBody>
            <a:bodyPr/>
            <a:lstStyle/>
            <a:p>
              <a:pPr algn="l"/>
              <a:endParaRPr lang="en-US" sz="1400">
                <a:solidFill>
                  <a:schemeClr val="bg1"/>
                </a:solidFill>
              </a:endParaRPr>
            </a:p>
          </p:txBody>
        </p:sp>
        <p:sp>
          <p:nvSpPr>
            <p:cNvPr id="12302" name="Oval 26"/>
            <p:cNvSpPr>
              <a:spLocks noChangeArrowheads="1"/>
            </p:cNvSpPr>
            <p:nvPr/>
          </p:nvSpPr>
          <p:spPr bwMode="auto">
            <a:xfrm>
              <a:off x="2160" y="1059"/>
              <a:ext cx="1488" cy="558"/>
            </a:xfrm>
            <a:prstGeom prst="ellipse">
              <a:avLst/>
            </a:prstGeom>
            <a:solidFill>
              <a:srgbClr val="FFBE7D"/>
            </a:solidFill>
            <a:ln w="9525">
              <a:solidFill>
                <a:srgbClr val="000000"/>
              </a:solidFill>
              <a:round/>
              <a:headEnd/>
              <a:tailEnd/>
            </a:ln>
          </p:spPr>
          <p:txBody>
            <a:bodyPr/>
            <a:lstStyle/>
            <a:p>
              <a:endParaRPr lang="en-US"/>
            </a:p>
          </p:txBody>
        </p:sp>
        <p:sp>
          <p:nvSpPr>
            <p:cNvPr id="12303" name="Oval 27"/>
            <p:cNvSpPr>
              <a:spLocks noChangeArrowheads="1"/>
            </p:cNvSpPr>
            <p:nvPr/>
          </p:nvSpPr>
          <p:spPr bwMode="auto">
            <a:xfrm>
              <a:off x="3600" y="3234"/>
              <a:ext cx="1248" cy="558"/>
            </a:xfrm>
            <a:prstGeom prst="ellipse">
              <a:avLst/>
            </a:prstGeom>
            <a:solidFill>
              <a:srgbClr val="D8EBB3"/>
            </a:solidFill>
            <a:ln w="9525">
              <a:solidFill>
                <a:srgbClr val="000000"/>
              </a:solidFill>
              <a:round/>
              <a:headEnd/>
              <a:tailEnd/>
            </a:ln>
          </p:spPr>
          <p:txBody>
            <a:bodyPr/>
            <a:lstStyle/>
            <a:p>
              <a:endParaRPr lang="en-US"/>
            </a:p>
          </p:txBody>
        </p:sp>
      </p:grpSp>
      <p:sp>
        <p:nvSpPr>
          <p:cNvPr id="117788" name="Text Box 28"/>
          <p:cNvSpPr txBox="1">
            <a:spLocks noChangeArrowheads="1"/>
          </p:cNvSpPr>
          <p:nvPr/>
        </p:nvSpPr>
        <p:spPr bwMode="auto">
          <a:xfrm>
            <a:off x="3962400" y="1828800"/>
            <a:ext cx="1371600" cy="369888"/>
          </a:xfrm>
          <a:prstGeom prst="rect">
            <a:avLst/>
          </a:prstGeom>
          <a:noFill/>
          <a:ln w="9525">
            <a:noFill/>
            <a:miter lim="800000"/>
            <a:headEnd/>
            <a:tailEnd/>
          </a:ln>
          <a:effectLst/>
        </p:spPr>
        <p:txBody>
          <a:bodyPr>
            <a:spAutoFit/>
          </a:bodyPr>
          <a:lstStyle/>
          <a:p>
            <a:pPr algn="l">
              <a:defRPr/>
            </a:pPr>
            <a:r>
              <a:rPr lang="en-US" b="1" dirty="0">
                <a:solidFill>
                  <a:schemeClr val="bg1">
                    <a:lumMod val="50000"/>
                  </a:schemeClr>
                </a:solidFill>
              </a:rPr>
              <a:t>Research</a:t>
            </a:r>
          </a:p>
        </p:txBody>
      </p:sp>
      <p:sp>
        <p:nvSpPr>
          <p:cNvPr id="12293" name="Text Box 29"/>
          <p:cNvSpPr txBox="1">
            <a:spLocks noChangeArrowheads="1"/>
          </p:cNvSpPr>
          <p:nvPr/>
        </p:nvSpPr>
        <p:spPr bwMode="auto">
          <a:xfrm>
            <a:off x="1279525" y="3613150"/>
            <a:ext cx="265113" cy="366713"/>
          </a:xfrm>
          <a:prstGeom prst="rect">
            <a:avLst/>
          </a:prstGeom>
          <a:noFill/>
          <a:ln w="9525">
            <a:noFill/>
            <a:miter lim="800000"/>
            <a:headEnd/>
            <a:tailEnd/>
          </a:ln>
        </p:spPr>
        <p:txBody>
          <a:bodyPr wrap="none">
            <a:spAutoFit/>
          </a:bodyPr>
          <a:lstStyle/>
          <a:p>
            <a:pPr algn="l"/>
            <a:r>
              <a:rPr lang="en-US"/>
              <a:t> </a:t>
            </a:r>
          </a:p>
        </p:txBody>
      </p:sp>
      <p:sp>
        <p:nvSpPr>
          <p:cNvPr id="117790" name="UTurnArrow"/>
          <p:cNvSpPr>
            <a:spLocks noEditPoints="1" noChangeArrowheads="1"/>
          </p:cNvSpPr>
          <p:nvPr/>
        </p:nvSpPr>
        <p:spPr bwMode="auto">
          <a:xfrm rot="-1074987">
            <a:off x="2133600" y="2590800"/>
            <a:ext cx="1771650" cy="177165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17792" name="UTurnArrow"/>
          <p:cNvSpPr>
            <a:spLocks noEditPoints="1" noChangeArrowheads="1"/>
          </p:cNvSpPr>
          <p:nvPr/>
        </p:nvSpPr>
        <p:spPr bwMode="auto">
          <a:xfrm rot="5103754">
            <a:off x="5105400" y="2667000"/>
            <a:ext cx="1771650" cy="177165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17793" name="Text Box 33"/>
          <p:cNvSpPr txBox="1">
            <a:spLocks noChangeArrowheads="1"/>
          </p:cNvSpPr>
          <p:nvPr/>
        </p:nvSpPr>
        <p:spPr bwMode="auto">
          <a:xfrm>
            <a:off x="5715000" y="5029200"/>
            <a:ext cx="2133600" cy="338138"/>
          </a:xfrm>
          <a:prstGeom prst="rect">
            <a:avLst/>
          </a:prstGeom>
          <a:noFill/>
          <a:ln w="9525">
            <a:noFill/>
            <a:miter lim="800000"/>
            <a:headEnd/>
            <a:tailEnd/>
          </a:ln>
          <a:effectLst/>
        </p:spPr>
        <p:txBody>
          <a:bodyPr>
            <a:spAutoFit/>
          </a:bodyPr>
          <a:lstStyle/>
          <a:p>
            <a:pPr algn="l">
              <a:defRPr/>
            </a:pPr>
            <a:r>
              <a:rPr lang="en-US" sz="1600" b="1" dirty="0">
                <a:solidFill>
                  <a:schemeClr val="bg1">
                    <a:lumMod val="50000"/>
                  </a:schemeClr>
                </a:solidFill>
              </a:rPr>
              <a:t>Communication</a:t>
            </a:r>
          </a:p>
        </p:txBody>
      </p:sp>
      <p:sp>
        <p:nvSpPr>
          <p:cNvPr id="117794" name="UTurnArrow"/>
          <p:cNvSpPr>
            <a:spLocks noEditPoints="1" noChangeArrowheads="1"/>
          </p:cNvSpPr>
          <p:nvPr/>
        </p:nvSpPr>
        <p:spPr bwMode="auto">
          <a:xfrm rot="12393853">
            <a:off x="3352800" y="4800600"/>
            <a:ext cx="1771650" cy="182880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17795" name="Rectangle 35"/>
          <p:cNvSpPr>
            <a:spLocks noChangeArrowheads="1"/>
          </p:cNvSpPr>
          <p:nvPr/>
        </p:nvSpPr>
        <p:spPr bwMode="auto">
          <a:xfrm rot="7307959" flipV="1">
            <a:off x="3261519" y="3713957"/>
            <a:ext cx="2082800" cy="366712"/>
          </a:xfrm>
          <a:prstGeom prst="rect">
            <a:avLst/>
          </a:prstGeom>
          <a:noFill/>
          <a:ln w="9525">
            <a:noFill/>
            <a:miter lim="800000"/>
            <a:headEnd/>
            <a:tailEnd/>
          </a:ln>
          <a:effectLst/>
        </p:spPr>
        <p:txBody>
          <a:bodyPr>
            <a:spAutoFit/>
          </a:bodyPr>
          <a:lstStyle/>
          <a:p>
            <a:pPr algn="l">
              <a:defRPr/>
            </a:pPr>
            <a:r>
              <a:rPr lang="en-US" b="1" dirty="0">
                <a:solidFill>
                  <a:schemeClr val="bg1">
                    <a:lumMod val="50000"/>
                  </a:schemeClr>
                </a:solidFill>
              </a:rPr>
              <a:t>Development</a:t>
            </a:r>
          </a:p>
        </p:txBody>
      </p:sp>
      <p:sp>
        <p:nvSpPr>
          <p:cNvPr id="117796" name="Rectangle 36"/>
          <p:cNvSpPr>
            <a:spLocks noChangeArrowheads="1"/>
          </p:cNvSpPr>
          <p:nvPr/>
        </p:nvSpPr>
        <p:spPr bwMode="auto">
          <a:xfrm>
            <a:off x="1600200" y="5181600"/>
            <a:ext cx="2135188" cy="366713"/>
          </a:xfrm>
          <a:prstGeom prst="rect">
            <a:avLst/>
          </a:prstGeom>
          <a:noFill/>
          <a:ln w="9525">
            <a:noFill/>
            <a:miter lim="800000"/>
            <a:headEnd/>
            <a:tailEnd/>
          </a:ln>
          <a:effectLst/>
        </p:spPr>
        <p:txBody>
          <a:bodyPr>
            <a:spAutoFit/>
          </a:bodyPr>
          <a:lstStyle/>
          <a:p>
            <a:pPr algn="l">
              <a:defRPr/>
            </a:pPr>
            <a:r>
              <a:rPr lang="en-US" dirty="0">
                <a:solidFill>
                  <a:schemeClr val="bg1"/>
                </a:solidFill>
              </a:rPr>
              <a:t>  </a:t>
            </a:r>
            <a:r>
              <a:rPr lang="en-US" b="1" dirty="0">
                <a:solidFill>
                  <a:schemeClr val="bg1">
                    <a:lumMod val="50000"/>
                  </a:schemeClr>
                </a:solidFill>
              </a:rPr>
              <a:t>Applications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914399"/>
          </a:xfrm>
        </p:spPr>
        <p:txBody>
          <a:bodyPr>
            <a:normAutofit fontScale="90000"/>
          </a:bodyPr>
          <a:lstStyle/>
          <a:p>
            <a:r>
              <a:rPr lang="en-US" sz="3200" dirty="0" smtClean="0">
                <a:solidFill>
                  <a:srgbClr val="FF0000"/>
                </a:solidFill>
                <a:effectLst/>
                <a:latin typeface="Arial" pitchFamily="34" charset="0"/>
                <a:ea typeface="Times New Roman" pitchFamily="18" charset="0"/>
                <a:cs typeface="Arial" pitchFamily="34" charset="0"/>
              </a:rPr>
              <a:t> </a:t>
            </a:r>
            <a:r>
              <a:rPr lang="en-US" sz="3200" b="1" dirty="0" smtClean="0">
                <a:solidFill>
                  <a:srgbClr val="FF0000"/>
                </a:solidFill>
                <a:effectLst/>
                <a:latin typeface="Arial" pitchFamily="34" charset="0"/>
                <a:ea typeface="Times New Roman" pitchFamily="18" charset="0"/>
                <a:cs typeface="Arial" pitchFamily="34" charset="0"/>
              </a:rPr>
              <a:t>MODES OF SCIENCE COMMUNICATION/ </a:t>
            </a:r>
            <a:br>
              <a:rPr lang="en-US" sz="3200" b="1" dirty="0" smtClean="0">
                <a:solidFill>
                  <a:srgbClr val="FF0000"/>
                </a:solidFill>
                <a:effectLst/>
                <a:latin typeface="Arial" pitchFamily="34" charset="0"/>
                <a:ea typeface="Times New Roman" pitchFamily="18" charset="0"/>
                <a:cs typeface="Arial" pitchFamily="34" charset="0"/>
              </a:rPr>
            </a:br>
            <a:r>
              <a:rPr lang="en-US" sz="3200" b="1" dirty="0" smtClean="0">
                <a:solidFill>
                  <a:srgbClr val="FF0000"/>
                </a:solidFill>
                <a:effectLst/>
                <a:latin typeface="Arial" pitchFamily="34" charset="0"/>
                <a:ea typeface="Times New Roman" pitchFamily="18" charset="0"/>
                <a:cs typeface="Arial" pitchFamily="34" charset="0"/>
              </a:rPr>
              <a:t>  DISSEMINATION</a:t>
            </a:r>
            <a:endParaRPr lang="en-US" sz="3200" b="1" dirty="0"/>
          </a:p>
        </p:txBody>
      </p:sp>
      <p:sp>
        <p:nvSpPr>
          <p:cNvPr id="3" name="Subtitle 2"/>
          <p:cNvSpPr>
            <a:spLocks noGrp="1"/>
          </p:cNvSpPr>
          <p:nvPr>
            <p:ph type="subTitle" idx="1"/>
          </p:nvPr>
        </p:nvSpPr>
        <p:spPr>
          <a:xfrm>
            <a:off x="685800" y="1447800"/>
            <a:ext cx="7696200" cy="4953000"/>
          </a:xfrm>
        </p:spPr>
        <p:txBody>
          <a:bodyPr>
            <a:noAutofit/>
          </a:bodyPr>
          <a:lstStyle/>
          <a:p>
            <a:pPr marL="465138" indent="-465138" algn="just">
              <a:buFont typeface="Wingdings" pitchFamily="2" charset="2"/>
              <a:buChar char="v"/>
            </a:pPr>
            <a:r>
              <a:rPr lang="en-US" sz="2400" b="1" dirty="0" smtClean="0">
                <a:solidFill>
                  <a:srgbClr val="0D0D0D"/>
                </a:solidFill>
                <a:latin typeface="Times New Roman" pitchFamily="18" charset="0"/>
                <a:cs typeface="Times New Roman" pitchFamily="18" charset="0"/>
              </a:rPr>
              <a:t>Communicating scientific information via Primary publications (Res. Journals), Secondary Publications  (Abstracting journals) and Tertiary publications ( books etc.), meetings or as part of science centre and museum, exhibitions, popular science books, broadcast news and social media , viz. documentaries, magazines, radio </a:t>
            </a:r>
            <a:r>
              <a:rPr lang="en-US" sz="2400" b="1" dirty="0" err="1" smtClean="0">
                <a:solidFill>
                  <a:srgbClr val="0D0D0D"/>
                </a:solidFill>
                <a:latin typeface="Times New Roman" pitchFamily="18" charset="0"/>
                <a:cs typeface="Times New Roman" pitchFamily="18" charset="0"/>
              </a:rPr>
              <a:t>programmes</a:t>
            </a:r>
            <a:r>
              <a:rPr lang="en-US" sz="2400" b="1" dirty="0" smtClean="0">
                <a:solidFill>
                  <a:srgbClr val="0D0D0D"/>
                </a:solidFill>
                <a:latin typeface="Times New Roman" pitchFamily="18" charset="0"/>
                <a:cs typeface="Times New Roman" pitchFamily="18" charset="0"/>
              </a:rPr>
              <a:t> and Web technologies are the fastest mode of communication in the era of </a:t>
            </a:r>
            <a:r>
              <a:rPr lang="en-US" sz="2400" b="1" dirty="0" smtClean="0">
                <a:solidFill>
                  <a:srgbClr val="C00000"/>
                </a:solidFill>
                <a:latin typeface="Times New Roman" pitchFamily="18" charset="0"/>
                <a:cs typeface="Times New Roman" pitchFamily="18" charset="0"/>
              </a:rPr>
              <a:t>WWW (World Wide Web.</a:t>
            </a:r>
          </a:p>
          <a:p>
            <a:pPr marL="465138" indent="-465138" algn="just">
              <a:buFont typeface="Wingdings" pitchFamily="2" charset="2"/>
              <a:buChar char="v"/>
            </a:pPr>
            <a:r>
              <a:rPr lang="en-US" sz="2400" b="1" dirty="0" smtClean="0">
                <a:solidFill>
                  <a:srgbClr val="C00000"/>
                </a:solidFill>
                <a:latin typeface="Times New Roman" pitchFamily="18" charset="0"/>
                <a:cs typeface="Times New Roman" pitchFamily="18" charset="0"/>
              </a:rPr>
              <a:t>This is nothing but Practice/experience, it can not be taught but improved.</a:t>
            </a:r>
          </a:p>
          <a:p>
            <a:pPr algn="just">
              <a:lnSpc>
                <a:spcPct val="150000"/>
              </a:lnSpc>
            </a:pPr>
            <a:endParaRPr lang="en-US" sz="2800" b="1" dirty="0" smtClean="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600" dirty="0" smtClean="0">
                <a:solidFill>
                  <a:srgbClr val="C00000"/>
                </a:solidFill>
                <a:latin typeface="Arial Black" pitchFamily="34" charset="0"/>
                <a:cs typeface="Times New Roman" pitchFamily="18" charset="0"/>
              </a:rPr>
              <a:t>CSIR-NISCAIR CORE ACTIVITIES</a:t>
            </a:r>
            <a:endParaRPr lang="en-US" sz="3600" dirty="0">
              <a:solidFill>
                <a:srgbClr val="C00000"/>
              </a:solidFill>
              <a:latin typeface="Arial Black" pitchFamily="34"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marL="457200" indent="-274320">
              <a:lnSpc>
                <a:spcPct val="80000"/>
              </a:lnSpc>
              <a:spcBef>
                <a:spcPts val="580"/>
              </a:spcBef>
              <a:buClr>
                <a:srgbClr val="FF6600"/>
              </a:buClr>
              <a:buSzPct val="75000"/>
              <a:buFont typeface="Wingdings 2"/>
              <a:buChar char=""/>
              <a:defRPr/>
            </a:pPr>
            <a:endParaRPr lang="en-US" sz="2000" b="1" dirty="0" smtClean="0">
              <a:solidFill>
                <a:schemeClr val="tx2"/>
              </a:solidFill>
              <a:latin typeface="Arial" pitchFamily="34" charset="0"/>
              <a:cs typeface="Arial" pitchFamily="34" charset="0"/>
            </a:endParaRPr>
          </a:p>
          <a:p>
            <a:pPr marL="457200" indent="-274320">
              <a:lnSpc>
                <a:spcPct val="80000"/>
              </a:lnSpc>
              <a:spcBef>
                <a:spcPts val="580"/>
              </a:spcBef>
              <a:buClr>
                <a:srgbClr val="FF6600"/>
              </a:buClr>
              <a:buSzPct val="75000"/>
              <a:buFont typeface="Wingdings 2"/>
              <a:buChar char=""/>
              <a:defRPr/>
            </a:pPr>
            <a:r>
              <a:rPr lang="en-US" sz="2800" b="1" dirty="0" smtClean="0">
                <a:solidFill>
                  <a:schemeClr val="tx2"/>
                </a:solidFill>
                <a:latin typeface="Arial Black" pitchFamily="34" charset="0"/>
                <a:cs typeface="Arial" pitchFamily="34" charset="0"/>
              </a:rPr>
              <a:t>Science </a:t>
            </a:r>
            <a:r>
              <a:rPr lang="en-US" sz="2800" b="1" dirty="0">
                <a:solidFill>
                  <a:schemeClr val="tx2"/>
                </a:solidFill>
                <a:latin typeface="Arial Black" pitchFamily="34" charset="0"/>
                <a:cs typeface="Arial" pitchFamily="34" charset="0"/>
              </a:rPr>
              <a:t>communication </a:t>
            </a:r>
            <a:r>
              <a:rPr lang="en-US" sz="2800" b="1" dirty="0" smtClean="0">
                <a:solidFill>
                  <a:schemeClr val="tx2"/>
                </a:solidFill>
                <a:latin typeface="Arial Black" pitchFamily="34" charset="0"/>
                <a:cs typeface="Arial" pitchFamily="34" charset="0"/>
              </a:rPr>
              <a:t>/Dissemination</a:t>
            </a:r>
            <a:endParaRPr lang="en-US" sz="2800" b="1" dirty="0">
              <a:solidFill>
                <a:schemeClr val="tx2"/>
              </a:solidFill>
              <a:latin typeface="Arial Black" pitchFamily="34" charset="0"/>
              <a:cs typeface="Arial" pitchFamily="34" charset="0"/>
            </a:endParaRPr>
          </a:p>
          <a:p>
            <a:pPr marL="1314450" lvl="1">
              <a:spcBef>
                <a:spcPts val="370"/>
              </a:spcBef>
              <a:buFont typeface="Wingdings 2"/>
              <a:buChar char=""/>
              <a:defRPr/>
            </a:pPr>
            <a:r>
              <a:rPr lang="en-US" sz="2000" dirty="0">
                <a:latin typeface="Arial Black" pitchFamily="34" charset="0"/>
                <a:cs typeface="Arial" pitchFamily="34" charset="0"/>
              </a:rPr>
              <a:t>19 research journals &amp; 3 abstracting journals</a:t>
            </a:r>
          </a:p>
          <a:p>
            <a:pPr marL="1314450" lvl="1">
              <a:spcBef>
                <a:spcPts val="370"/>
              </a:spcBef>
              <a:buFont typeface="Wingdings 2"/>
              <a:buChar char=""/>
              <a:defRPr/>
            </a:pPr>
            <a:r>
              <a:rPr lang="en-US" sz="2000" dirty="0">
                <a:latin typeface="Arial Black" pitchFamily="34" charset="0"/>
                <a:cs typeface="Arial" pitchFamily="34" charset="0"/>
              </a:rPr>
              <a:t>3 popular science magazines</a:t>
            </a:r>
          </a:p>
          <a:p>
            <a:pPr marL="1314450" lvl="1">
              <a:spcBef>
                <a:spcPts val="370"/>
              </a:spcBef>
              <a:buFont typeface="Wingdings 2"/>
              <a:buChar char=""/>
              <a:defRPr/>
            </a:pPr>
            <a:r>
              <a:rPr lang="en-US" sz="2000" dirty="0">
                <a:latin typeface="Arial Black" pitchFamily="34" charset="0"/>
                <a:cs typeface="Arial" pitchFamily="34" charset="0"/>
              </a:rPr>
              <a:t>Popular science books</a:t>
            </a:r>
          </a:p>
          <a:p>
            <a:pPr marL="1314450" lvl="1">
              <a:spcBef>
                <a:spcPts val="370"/>
              </a:spcBef>
              <a:buFont typeface="Wingdings 2"/>
              <a:buChar char=""/>
              <a:defRPr/>
            </a:pPr>
            <a:r>
              <a:rPr lang="en-US" sz="2000" dirty="0">
                <a:latin typeface="Arial Black" pitchFamily="34" charset="0"/>
                <a:cs typeface="Arial" pitchFamily="34" charset="0"/>
              </a:rPr>
              <a:t>2 R&amp;D Newsletters </a:t>
            </a:r>
          </a:p>
          <a:p>
            <a:pPr marL="1314450" lvl="1">
              <a:spcBef>
                <a:spcPts val="370"/>
              </a:spcBef>
              <a:buFont typeface="Wingdings 2"/>
              <a:buChar char=""/>
              <a:defRPr/>
            </a:pPr>
            <a:r>
              <a:rPr lang="en-US" sz="2000" dirty="0">
                <a:latin typeface="Arial Black" pitchFamily="34" charset="0"/>
                <a:cs typeface="Arial" pitchFamily="34" charset="0"/>
              </a:rPr>
              <a:t>Multi-media </a:t>
            </a:r>
            <a:r>
              <a:rPr lang="en-US" sz="2000" dirty="0" smtClean="0">
                <a:latin typeface="Arial Black" pitchFamily="34" charset="0"/>
                <a:cs typeface="Arial" pitchFamily="34" charset="0"/>
              </a:rPr>
              <a:t>communication</a:t>
            </a:r>
          </a:p>
          <a:p>
            <a:pPr marL="457200" indent="-274320">
              <a:spcBef>
                <a:spcPts val="580"/>
              </a:spcBef>
              <a:buClr>
                <a:srgbClr val="FF6600"/>
              </a:buClr>
              <a:buFont typeface="Wingdings 2"/>
              <a:buChar char=""/>
              <a:defRPr/>
            </a:pPr>
            <a:r>
              <a:rPr lang="en-US" sz="2800" b="1" dirty="0">
                <a:solidFill>
                  <a:schemeClr val="tx2"/>
                </a:solidFill>
                <a:latin typeface="Arial Black" pitchFamily="34" charset="0"/>
                <a:cs typeface="Arial" pitchFamily="34" charset="0"/>
              </a:rPr>
              <a:t>Information Resources &amp; Services</a:t>
            </a:r>
          </a:p>
          <a:p>
            <a:pPr marL="1280160" lvl="3">
              <a:spcBef>
                <a:spcPts val="370"/>
              </a:spcBef>
              <a:buClr>
                <a:srgbClr val="FF6600"/>
              </a:buClr>
              <a:buFont typeface="Wingdings 2"/>
              <a:buChar char=""/>
              <a:defRPr/>
            </a:pPr>
            <a:r>
              <a:rPr lang="en-US" dirty="0">
                <a:latin typeface="Arial Black" pitchFamily="34" charset="0"/>
                <a:cs typeface="Arial" pitchFamily="34" charset="0"/>
              </a:rPr>
              <a:t>NISCAIR Online Periodicals Repository (NOPR)</a:t>
            </a:r>
          </a:p>
          <a:p>
            <a:pPr marL="1280160" lvl="3">
              <a:spcBef>
                <a:spcPts val="370"/>
              </a:spcBef>
              <a:buClr>
                <a:srgbClr val="FF6600"/>
              </a:buClr>
              <a:buFont typeface="Wingdings 2"/>
              <a:buChar char=""/>
              <a:defRPr/>
            </a:pPr>
            <a:r>
              <a:rPr lang="en-US" dirty="0">
                <a:latin typeface="Arial Black" pitchFamily="34" charset="0"/>
                <a:cs typeface="Arial" pitchFamily="34" charset="0"/>
              </a:rPr>
              <a:t>The Wealth of India</a:t>
            </a:r>
          </a:p>
          <a:p>
            <a:pPr marL="1280160" lvl="3">
              <a:spcBef>
                <a:spcPts val="370"/>
              </a:spcBef>
              <a:buClr>
                <a:srgbClr val="FF6600"/>
              </a:buClr>
              <a:buFont typeface="Wingdings 2"/>
              <a:buChar char=""/>
              <a:defRPr/>
            </a:pPr>
            <a:r>
              <a:rPr lang="en-US" dirty="0" smtClean="0">
                <a:latin typeface="Arial Black" pitchFamily="34" charset="0"/>
                <a:cs typeface="Arial" pitchFamily="34" charset="0"/>
              </a:rPr>
              <a:t>RHMD</a:t>
            </a:r>
            <a:endParaRPr lang="en-US" dirty="0">
              <a:latin typeface="Arial Black" pitchFamily="34" charset="0"/>
              <a:cs typeface="Arial" pitchFamily="34" charset="0"/>
            </a:endParaRPr>
          </a:p>
          <a:p>
            <a:pPr marL="1280160" lvl="3">
              <a:spcBef>
                <a:spcPts val="370"/>
              </a:spcBef>
              <a:buClr>
                <a:srgbClr val="FF6600"/>
              </a:buClr>
              <a:buFont typeface="Wingdings 2"/>
              <a:buChar char=""/>
              <a:defRPr/>
            </a:pPr>
            <a:r>
              <a:rPr lang="en-US" dirty="0">
                <a:latin typeface="Arial Black" pitchFamily="34" charset="0"/>
                <a:cs typeface="Arial" pitchFamily="34" charset="0"/>
              </a:rPr>
              <a:t>National Science </a:t>
            </a:r>
            <a:r>
              <a:rPr lang="en-US" dirty="0" smtClean="0">
                <a:latin typeface="Arial Black" pitchFamily="34" charset="0"/>
                <a:cs typeface="Arial" pitchFamily="34" charset="0"/>
              </a:rPr>
              <a:t>Library</a:t>
            </a:r>
          </a:p>
          <a:p>
            <a:pPr marL="457200" indent="-274320">
              <a:spcBef>
                <a:spcPts val="580"/>
              </a:spcBef>
              <a:buClr>
                <a:srgbClr val="FF6600"/>
              </a:buClr>
              <a:buFont typeface="Wingdings 2"/>
              <a:buChar char=""/>
              <a:defRPr/>
            </a:pPr>
            <a:r>
              <a:rPr lang="en-US" sz="2600" b="1" dirty="0">
                <a:solidFill>
                  <a:schemeClr val="tx2"/>
                </a:solidFill>
                <a:latin typeface="Arial Black" pitchFamily="34" charset="0"/>
                <a:cs typeface="Arial" pitchFamily="34" charset="0"/>
              </a:rPr>
              <a:t>HRD Training</a:t>
            </a:r>
          </a:p>
          <a:p>
            <a:pPr marL="1280160" lvl="3">
              <a:spcBef>
                <a:spcPts val="370"/>
              </a:spcBef>
              <a:buClr>
                <a:srgbClr val="FF6600"/>
              </a:buClr>
              <a:buFont typeface="Wingdings 2"/>
              <a:buChar char=""/>
              <a:defRPr/>
            </a:pPr>
            <a:r>
              <a:rPr lang="en-US" dirty="0">
                <a:latin typeface="Arial Black" pitchFamily="34" charset="0"/>
                <a:cs typeface="Arial" pitchFamily="34" charset="0"/>
              </a:rPr>
              <a:t>Training and skill development in library automation, </a:t>
            </a:r>
            <a:r>
              <a:rPr lang="en-US" dirty="0" err="1">
                <a:latin typeface="Arial Black" pitchFamily="34" charset="0"/>
                <a:cs typeface="Arial" pitchFamily="34" charset="0"/>
              </a:rPr>
              <a:t>bibliometrics</a:t>
            </a:r>
            <a:r>
              <a:rPr lang="en-US" dirty="0">
                <a:latin typeface="Arial Black" pitchFamily="34" charset="0"/>
                <a:cs typeface="Arial" pitchFamily="34" charset="0"/>
              </a:rPr>
              <a:t>, science communication, etc.</a:t>
            </a:r>
          </a:p>
          <a:p>
            <a:pPr marL="1280160" lvl="3">
              <a:spcBef>
                <a:spcPts val="370"/>
              </a:spcBef>
              <a:buClr>
                <a:srgbClr val="FF6600"/>
              </a:buClr>
              <a:buFont typeface="Wingdings 2"/>
              <a:buChar char=""/>
              <a:defRPr/>
            </a:pPr>
            <a:endParaRPr lang="en-US" dirty="0">
              <a:latin typeface="Arial" pitchFamily="34" charset="0"/>
              <a:cs typeface="Arial" pitchFamily="34" charset="0"/>
            </a:endParaRPr>
          </a:p>
          <a:p>
            <a:pPr marL="1314450" lvl="1">
              <a:spcBef>
                <a:spcPts val="370"/>
              </a:spcBef>
              <a:buFont typeface="Wingdings 2"/>
              <a:buChar char=""/>
              <a:defRPr/>
            </a:pPr>
            <a:endParaRPr lang="en-US" sz="20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b="1" dirty="0" smtClean="0">
                <a:solidFill>
                  <a:srgbClr val="C00000"/>
                </a:solidFill>
                <a:latin typeface="Arial Black" pitchFamily="34" charset="0"/>
              </a:rPr>
              <a:t>EDITORS/PUBLISHERS: ESSENTIAL SERVICES</a:t>
            </a:r>
            <a:endParaRPr lang="en-US" sz="3200" b="1" dirty="0">
              <a:solidFill>
                <a:srgbClr val="C00000"/>
              </a:solidFill>
              <a:latin typeface="Arial Black" pitchFamily="34" charset="0"/>
            </a:endParaRPr>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marL="228600" indent="-228600" algn="just">
              <a:lnSpc>
                <a:spcPct val="80000"/>
              </a:lnSpc>
              <a:buNone/>
              <a:defRPr/>
            </a:pPr>
            <a:endParaRPr lang="en-US" dirty="0" smtClean="0">
              <a:latin typeface="Times New Roman" pitchFamily="18" charset="0"/>
              <a:cs typeface="Times New Roman" pitchFamily="18" charset="0"/>
            </a:endParaRPr>
          </a:p>
          <a:p>
            <a:pPr marL="284163" indent="-223838">
              <a:lnSpc>
                <a:spcPct val="80000"/>
              </a:lnSpc>
              <a:defRPr/>
            </a:pPr>
            <a:r>
              <a:rPr lang="en-US" sz="2900" dirty="0" smtClean="0">
                <a:latin typeface="Arial Black" pitchFamily="34" charset="0"/>
                <a:cs typeface="Times New Roman" pitchFamily="18" charset="0"/>
              </a:rPr>
              <a:t>Liaising </a:t>
            </a:r>
            <a:r>
              <a:rPr lang="en-US" sz="2900" dirty="0">
                <a:latin typeface="Arial Black" pitchFamily="34" charset="0"/>
                <a:cs typeface="Times New Roman" pitchFamily="18" charset="0"/>
              </a:rPr>
              <a:t>with researchers (Authors), senior subject experts and publishers/printers. </a:t>
            </a:r>
            <a:endParaRPr lang="en-US" sz="2900" dirty="0" smtClean="0">
              <a:latin typeface="Arial Black" pitchFamily="34" charset="0"/>
              <a:cs typeface="Times New Roman" pitchFamily="18" charset="0"/>
            </a:endParaRPr>
          </a:p>
          <a:p>
            <a:pPr marL="225425" indent="0">
              <a:lnSpc>
                <a:spcPct val="80000"/>
              </a:lnSpc>
              <a:buNone/>
              <a:defRPr/>
            </a:pPr>
            <a:endParaRPr lang="en-US" sz="2900" dirty="0" smtClean="0">
              <a:latin typeface="Arial Black" pitchFamily="34" charset="0"/>
              <a:cs typeface="Times New Roman" pitchFamily="18" charset="0"/>
            </a:endParaRPr>
          </a:p>
          <a:p>
            <a:pPr marL="225425" indent="-225425">
              <a:lnSpc>
                <a:spcPct val="80000"/>
              </a:lnSpc>
              <a:defRPr/>
            </a:pPr>
            <a:r>
              <a:rPr lang="en-US" sz="2900" dirty="0" smtClean="0">
                <a:latin typeface="Arial Black" pitchFamily="34" charset="0"/>
                <a:cs typeface="Times New Roman" pitchFamily="18" charset="0"/>
              </a:rPr>
              <a:t>Editorial assistance: </a:t>
            </a:r>
            <a:r>
              <a:rPr lang="en-US" sz="2900" dirty="0">
                <a:latin typeface="Arial Black" pitchFamily="34" charset="0"/>
                <a:cs typeface="Times New Roman" pitchFamily="18" charset="0"/>
              </a:rPr>
              <a:t>Submission in the format of </a:t>
            </a:r>
            <a:endParaRPr lang="en-US" sz="2900" dirty="0" smtClean="0">
              <a:latin typeface="Arial Black" pitchFamily="34" charset="0"/>
              <a:cs typeface="Times New Roman" pitchFamily="18" charset="0"/>
            </a:endParaRPr>
          </a:p>
          <a:p>
            <a:pPr marL="225425" indent="-225425">
              <a:lnSpc>
                <a:spcPct val="80000"/>
              </a:lnSpc>
              <a:defRPr/>
            </a:pPr>
            <a:r>
              <a:rPr lang="en-US" sz="2900" dirty="0" smtClean="0">
                <a:latin typeface="Arial Black" pitchFamily="34" charset="0"/>
                <a:cs typeface="Times New Roman" pitchFamily="18" charset="0"/>
              </a:rPr>
              <a:t>the </a:t>
            </a:r>
            <a:r>
              <a:rPr lang="en-US" sz="2900" dirty="0">
                <a:latin typeface="Arial Black" pitchFamily="34" charset="0"/>
                <a:cs typeface="Times New Roman" pitchFamily="18" charset="0"/>
              </a:rPr>
              <a:t>journal/  book, fonts etc. , Plagiarism certificate. </a:t>
            </a:r>
            <a:endParaRPr lang="en-US" sz="2900" dirty="0" smtClean="0">
              <a:latin typeface="Arial Black" pitchFamily="34" charset="0"/>
              <a:cs typeface="Times New Roman" pitchFamily="18" charset="0"/>
            </a:endParaRPr>
          </a:p>
          <a:p>
            <a:pPr marL="225425" indent="0">
              <a:lnSpc>
                <a:spcPct val="80000"/>
              </a:lnSpc>
              <a:defRPr/>
            </a:pPr>
            <a:endParaRPr lang="en-US" sz="2900" dirty="0" smtClean="0">
              <a:latin typeface="Arial Black" pitchFamily="34" charset="0"/>
              <a:cs typeface="Times New Roman" pitchFamily="18" charset="0"/>
            </a:endParaRPr>
          </a:p>
          <a:p>
            <a:pPr marL="225425" indent="-225425">
              <a:lnSpc>
                <a:spcPct val="80000"/>
              </a:lnSpc>
              <a:defRPr/>
            </a:pPr>
            <a:r>
              <a:rPr lang="en-US" sz="2900" dirty="0" smtClean="0">
                <a:latin typeface="Arial Black" pitchFamily="34" charset="0"/>
                <a:cs typeface="Times New Roman" pitchFamily="18" charset="0"/>
              </a:rPr>
              <a:t>Plates </a:t>
            </a:r>
            <a:r>
              <a:rPr lang="en-US" sz="2900" dirty="0">
                <a:latin typeface="Arial Black" pitchFamily="34" charset="0"/>
                <a:cs typeface="Times New Roman" pitchFamily="18" charset="0"/>
              </a:rPr>
              <a:t>and Figures, Tables etc., Language, </a:t>
            </a:r>
            <a:r>
              <a:rPr lang="en-US" sz="2900" dirty="0" smtClean="0">
                <a:latin typeface="Arial Black" pitchFamily="34" charset="0"/>
                <a:cs typeface="Times New Roman" pitchFamily="18" charset="0"/>
              </a:rPr>
              <a:t>References.</a:t>
            </a:r>
          </a:p>
          <a:p>
            <a:pPr marL="225425" indent="-225425">
              <a:lnSpc>
                <a:spcPct val="80000"/>
              </a:lnSpc>
              <a:buNone/>
              <a:defRPr/>
            </a:pPr>
            <a:endParaRPr lang="en-US" sz="2900" dirty="0" smtClean="0">
              <a:latin typeface="Arial Black" pitchFamily="34" charset="0"/>
              <a:cs typeface="Times New Roman" pitchFamily="18" charset="0"/>
            </a:endParaRPr>
          </a:p>
          <a:p>
            <a:pPr marL="225425" indent="-225425">
              <a:lnSpc>
                <a:spcPct val="80000"/>
              </a:lnSpc>
              <a:defRPr/>
            </a:pPr>
            <a:r>
              <a:rPr lang="en-US" sz="2900" dirty="0" smtClean="0">
                <a:latin typeface="Arial Black" pitchFamily="34" charset="0"/>
                <a:cs typeface="Times New Roman" pitchFamily="18" charset="0"/>
              </a:rPr>
              <a:t>Approval </a:t>
            </a:r>
            <a:r>
              <a:rPr lang="en-US" sz="2900" dirty="0">
                <a:latin typeface="Arial Black" pitchFamily="34" charset="0"/>
                <a:cs typeface="Times New Roman" pitchFamily="18" charset="0"/>
              </a:rPr>
              <a:t>and suggestions from </a:t>
            </a:r>
            <a:r>
              <a:rPr lang="en-US" sz="2900" dirty="0" smtClean="0">
                <a:latin typeface="Arial Black" pitchFamily="34" charset="0"/>
                <a:cs typeface="Times New Roman" pitchFamily="18" charset="0"/>
              </a:rPr>
              <a:t>experts </a:t>
            </a:r>
            <a:r>
              <a:rPr lang="en-US" sz="2600" dirty="0" smtClean="0">
                <a:latin typeface="Arial Black" pitchFamily="34" charset="0"/>
                <a:cs typeface="Times New Roman" pitchFamily="18" charset="0"/>
              </a:rPr>
              <a:t>(reviewers).</a:t>
            </a:r>
          </a:p>
          <a:p>
            <a:pPr marL="225425" indent="-225425">
              <a:lnSpc>
                <a:spcPct val="80000"/>
              </a:lnSpc>
              <a:defRPr/>
            </a:pPr>
            <a:r>
              <a:rPr lang="en-US" sz="2900" dirty="0" smtClean="0">
                <a:latin typeface="Arial Black" pitchFamily="34" charset="0"/>
                <a:cs typeface="Times New Roman" pitchFamily="18" charset="0"/>
              </a:rPr>
              <a:t>Comments </a:t>
            </a:r>
            <a:r>
              <a:rPr lang="en-US" sz="2900" dirty="0">
                <a:latin typeface="Arial Black" pitchFamily="34" charset="0"/>
                <a:cs typeface="Times New Roman" pitchFamily="18" charset="0"/>
              </a:rPr>
              <a:t>communication to authors, rejection or  improvements</a:t>
            </a:r>
            <a:r>
              <a:rPr lang="en-US" sz="2900" dirty="0" smtClean="0">
                <a:latin typeface="Arial Black" pitchFamily="34" charset="0"/>
                <a:cs typeface="Times New Roman" pitchFamily="18" charset="0"/>
              </a:rPr>
              <a:t>.</a:t>
            </a:r>
          </a:p>
          <a:p>
            <a:pPr marL="225425" indent="-225425">
              <a:lnSpc>
                <a:spcPct val="80000"/>
              </a:lnSpc>
              <a:defRPr/>
            </a:pPr>
            <a:r>
              <a:rPr lang="en-US" sz="2900" dirty="0" smtClean="0">
                <a:latin typeface="Arial Black" pitchFamily="34" charset="0"/>
                <a:cs typeface="Times New Roman" pitchFamily="18" charset="0"/>
              </a:rPr>
              <a:t>Scanning </a:t>
            </a:r>
            <a:r>
              <a:rPr lang="en-US" sz="2900" dirty="0">
                <a:latin typeface="Arial Black" pitchFamily="34" charset="0"/>
                <a:cs typeface="Times New Roman" pitchFamily="18" charset="0"/>
              </a:rPr>
              <a:t>of figs / Plates , formatting</a:t>
            </a:r>
            <a:r>
              <a:rPr lang="en-US" sz="2900" dirty="0" smtClean="0">
                <a:latin typeface="Arial Black" pitchFamily="34" charset="0"/>
                <a:cs typeface="Times New Roman" pitchFamily="18" charset="0"/>
              </a:rPr>
              <a:t>.</a:t>
            </a:r>
          </a:p>
          <a:p>
            <a:pPr marL="225425" indent="-225425">
              <a:lnSpc>
                <a:spcPct val="80000"/>
              </a:lnSpc>
              <a:defRPr/>
            </a:pPr>
            <a:r>
              <a:rPr lang="en-US" sz="2900" dirty="0" smtClean="0">
                <a:latin typeface="Arial Black" pitchFamily="34" charset="0"/>
                <a:cs typeface="Times New Roman" pitchFamily="18" charset="0"/>
              </a:rPr>
              <a:t>Texts </a:t>
            </a:r>
            <a:r>
              <a:rPr lang="en-US" sz="2900" dirty="0">
                <a:latin typeface="Arial Black" pitchFamily="34" charset="0"/>
                <a:cs typeface="Times New Roman" pitchFamily="18" charset="0"/>
              </a:rPr>
              <a:t>formatting, paginations, placements of Figs and plates, Legends</a:t>
            </a:r>
            <a:r>
              <a:rPr lang="en-US" sz="2900" dirty="0" smtClean="0">
                <a:latin typeface="Arial Black" pitchFamily="34" charset="0"/>
                <a:cs typeface="Times New Roman" pitchFamily="18" charset="0"/>
              </a:rPr>
              <a:t>.</a:t>
            </a:r>
          </a:p>
          <a:p>
            <a:pPr marL="225425" indent="-225425">
              <a:lnSpc>
                <a:spcPct val="80000"/>
              </a:lnSpc>
              <a:defRPr/>
            </a:pPr>
            <a:r>
              <a:rPr lang="en-US" sz="2900" dirty="0" smtClean="0">
                <a:latin typeface="Arial Black" pitchFamily="34" charset="0"/>
                <a:cs typeface="Times New Roman" pitchFamily="18" charset="0"/>
              </a:rPr>
              <a:t> </a:t>
            </a:r>
            <a:r>
              <a:rPr lang="en-US" sz="2900" dirty="0">
                <a:latin typeface="Arial Black" pitchFamily="34" charset="0"/>
                <a:cs typeface="Times New Roman" pitchFamily="18" charset="0"/>
              </a:rPr>
              <a:t>Proofs to authors, incorporation of corrections</a:t>
            </a:r>
            <a:r>
              <a:rPr lang="en-US" sz="2900" dirty="0" smtClean="0">
                <a:latin typeface="Arial Black" pitchFamily="34" charset="0"/>
                <a:cs typeface="Times New Roman" pitchFamily="18" charset="0"/>
              </a:rPr>
              <a:t>.</a:t>
            </a:r>
          </a:p>
          <a:p>
            <a:pPr marL="225425" indent="-225425">
              <a:lnSpc>
                <a:spcPct val="80000"/>
              </a:lnSpc>
              <a:defRPr/>
            </a:pPr>
            <a:r>
              <a:rPr lang="en-US" sz="2900" dirty="0" smtClean="0">
                <a:latin typeface="Arial Black" pitchFamily="34" charset="0"/>
                <a:cs typeface="Times New Roman" pitchFamily="18" charset="0"/>
              </a:rPr>
              <a:t> </a:t>
            </a:r>
            <a:r>
              <a:rPr lang="en-US" sz="2900" dirty="0">
                <a:latin typeface="Arial Black" pitchFamily="34" charset="0"/>
                <a:cs typeface="Times New Roman" pitchFamily="18" charset="0"/>
              </a:rPr>
              <a:t>DTP and press ready manuscripts. </a:t>
            </a:r>
            <a:endParaRPr lang="en-US" sz="2900" dirty="0" smtClean="0">
              <a:latin typeface="Arial Black" pitchFamily="34" charset="0"/>
              <a:cs typeface="Times New Roman" pitchFamily="18" charset="0"/>
            </a:endParaRPr>
          </a:p>
          <a:p>
            <a:pPr marL="225425" indent="-225425">
              <a:lnSpc>
                <a:spcPct val="80000"/>
              </a:lnSpc>
              <a:defRPr/>
            </a:pPr>
            <a:r>
              <a:rPr lang="en-US" sz="2900" dirty="0" smtClean="0">
                <a:latin typeface="Arial Black" pitchFamily="34" charset="0"/>
                <a:cs typeface="Times New Roman" pitchFamily="18" charset="0"/>
              </a:rPr>
              <a:t> </a:t>
            </a:r>
            <a:r>
              <a:rPr lang="en-US" sz="2900" dirty="0">
                <a:latin typeface="Arial Black" pitchFamily="34" charset="0"/>
                <a:cs typeface="Times New Roman" pitchFamily="18" charset="0"/>
              </a:rPr>
              <a:t>IT persons to upload the papers for online access by authors/readers.</a:t>
            </a:r>
          </a:p>
          <a:p>
            <a:pPr marL="63500" indent="-63500" algn="just">
              <a:lnSpc>
                <a:spcPct val="80000"/>
              </a:lnSpc>
              <a:buFont typeface="Wingdings" pitchFamily="2" charset="2"/>
              <a:buChar char="v"/>
              <a:defRPr/>
            </a:pPr>
            <a:endParaRPr lang="en-US" dirty="0">
              <a:latin typeface="Times New Roman" pitchFamily="18" charset="0"/>
              <a:cs typeface="Times New Roman" pitchFamily="18" charset="0"/>
            </a:endParaRPr>
          </a:p>
          <a:p>
            <a:pPr marL="63500" indent="-63500" algn="just">
              <a:lnSpc>
                <a:spcPct val="80000"/>
              </a:lnSpc>
              <a:buFont typeface="Wingdings" pitchFamily="2" charset="2"/>
              <a:buChar char="v"/>
              <a:defRPr/>
            </a:pPr>
            <a:endParaRPr lang="en-US" dirty="0">
              <a:latin typeface="Times New Roman" pitchFamily="18" charset="0"/>
              <a:cs typeface="Times New Roman" pitchFamily="18" charset="0"/>
            </a:endParaRPr>
          </a:p>
          <a:p>
            <a:pPr marL="63500" indent="-63500" algn="just">
              <a:lnSpc>
                <a:spcPct val="80000"/>
              </a:lnSpc>
              <a:buFont typeface="Wingdings" pitchFamily="2" charset="2"/>
              <a:buChar char="v"/>
              <a:defRPr/>
            </a:pP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200" b="1" dirty="0" smtClean="0">
                <a:solidFill>
                  <a:srgbClr val="C00000"/>
                </a:solidFill>
                <a:latin typeface="Arial Black" pitchFamily="34" charset="0"/>
              </a:rPr>
              <a:t>EDITORS/PUBLISHERS: ESSENTIAL SERVICES </a:t>
            </a:r>
            <a:r>
              <a:rPr lang="en-US" sz="3200" b="1" dirty="0" err="1" smtClean="0">
                <a:solidFill>
                  <a:srgbClr val="C00000"/>
                </a:solidFill>
                <a:latin typeface="Arial Black" pitchFamily="34" charset="0"/>
              </a:rPr>
              <a:t>contd</a:t>
            </a:r>
            <a:r>
              <a:rPr lang="en-US" sz="3200" b="1" dirty="0" smtClean="0">
                <a:solidFill>
                  <a:srgbClr val="C00000"/>
                </a:solidFill>
                <a:latin typeface="Arial Black" pitchFamily="34" charset="0"/>
              </a:rPr>
              <a:t>…</a:t>
            </a:r>
            <a:endParaRPr lang="en-US" sz="3200" b="1" dirty="0">
              <a:solidFill>
                <a:srgbClr val="C00000"/>
              </a:solidFill>
              <a:latin typeface="Arial Black" pitchFamily="34" charset="0"/>
            </a:endParaRPr>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algn="just">
              <a:lnSpc>
                <a:spcPct val="80000"/>
              </a:lnSpc>
            </a:pPr>
            <a:endParaRPr lang="en-US" dirty="0" smtClean="0">
              <a:latin typeface="Times New Roman" pitchFamily="18" charset="0"/>
              <a:cs typeface="Times New Roman" pitchFamily="18" charset="0"/>
            </a:endParaRPr>
          </a:p>
          <a:p>
            <a:pPr algn="just">
              <a:lnSpc>
                <a:spcPct val="80000"/>
              </a:lnSpc>
            </a:pPr>
            <a:endParaRPr lang="en-US" sz="8600" dirty="0" smtClean="0">
              <a:latin typeface="Times New Roman" pitchFamily="18" charset="0"/>
              <a:cs typeface="Times New Roman" pitchFamily="18" charset="0"/>
            </a:endParaRPr>
          </a:p>
          <a:p>
            <a:pPr algn="just">
              <a:lnSpc>
                <a:spcPct val="80000"/>
              </a:lnSpc>
            </a:pPr>
            <a:r>
              <a:rPr lang="en-US" sz="8800" dirty="0" smtClean="0">
                <a:latin typeface="Arial Black" pitchFamily="34" charset="0"/>
                <a:cs typeface="Times New Roman" pitchFamily="18" charset="0"/>
              </a:rPr>
              <a:t>Providing a finished product on a regular basis.</a:t>
            </a:r>
          </a:p>
          <a:p>
            <a:pPr algn="just"/>
            <a:r>
              <a:rPr lang="en-US" sz="8800" dirty="0" smtClean="0">
                <a:latin typeface="Arial Black" pitchFamily="34" charset="0"/>
                <a:cs typeface="Times New Roman" pitchFamily="18" charset="0"/>
              </a:rPr>
              <a:t>Good computing skills ----MUST.</a:t>
            </a:r>
          </a:p>
          <a:p>
            <a:pPr algn="just"/>
            <a:r>
              <a:rPr lang="en-US" sz="8800" dirty="0" smtClean="0">
                <a:latin typeface="Arial Black" pitchFamily="34" charset="0"/>
                <a:cs typeface="Times New Roman" pitchFamily="18" charset="0"/>
              </a:rPr>
              <a:t>Language skills are useful.</a:t>
            </a:r>
          </a:p>
          <a:p>
            <a:pPr algn="just"/>
            <a:r>
              <a:rPr lang="en-US" sz="8800" dirty="0" smtClean="0">
                <a:latin typeface="Arial Black" pitchFamily="34" charset="0"/>
                <a:cs typeface="Times New Roman" pitchFamily="18" charset="0"/>
              </a:rPr>
              <a:t>Ability to communicate large amounts of complicated information clearly and concisely.</a:t>
            </a:r>
          </a:p>
          <a:p>
            <a:pPr algn="just"/>
            <a:r>
              <a:rPr lang="en-US" sz="8800" dirty="0" smtClean="0">
                <a:latin typeface="Arial Black" pitchFamily="34" charset="0"/>
                <a:cs typeface="Times New Roman" pitchFamily="18" charset="0"/>
              </a:rPr>
              <a:t>Good scientific knowledge and a fascination with science.</a:t>
            </a:r>
          </a:p>
          <a:p>
            <a:pPr algn="just"/>
            <a:r>
              <a:rPr lang="en-US" sz="8800" dirty="0" smtClean="0">
                <a:latin typeface="Arial Black" pitchFamily="34" charset="0"/>
                <a:cs typeface="Times New Roman" pitchFamily="18" charset="0"/>
              </a:rPr>
              <a:t>Ability to understand the main and allied subjects and learn new information quickly.</a:t>
            </a:r>
          </a:p>
          <a:p>
            <a:pPr algn="just"/>
            <a:r>
              <a:rPr lang="en-US" sz="8800" dirty="0" smtClean="0">
                <a:latin typeface="Arial Black" pitchFamily="34" charset="0"/>
                <a:cs typeface="Times New Roman" pitchFamily="18" charset="0"/>
              </a:rPr>
              <a:t>Ability to understand and use statistical information.</a:t>
            </a:r>
          </a:p>
          <a:p>
            <a:pPr algn="just"/>
            <a:r>
              <a:rPr lang="en-US" sz="8800" dirty="0" smtClean="0">
                <a:latin typeface="Arial Black" pitchFamily="34" charset="0"/>
                <a:cs typeface="Times New Roman" pitchFamily="18" charset="0"/>
              </a:rPr>
              <a:t>Ability to work well in a team and work in tight deadlines.</a:t>
            </a:r>
          </a:p>
          <a:p>
            <a:endParaRPr lang="en-US" sz="9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152400"/>
            <a:ext cx="7620000" cy="1219200"/>
          </a:xfrm>
        </p:spPr>
        <p:txBody>
          <a:bodyPr/>
          <a:lstStyle/>
          <a:p>
            <a:r>
              <a:rPr lang="en-US" dirty="0">
                <a:solidFill>
                  <a:srgbClr val="FF0000"/>
                </a:solidFill>
                <a:latin typeface="Arial Black" pitchFamily="34" charset="0"/>
              </a:rPr>
              <a:t>Acceptance of papers</a:t>
            </a:r>
          </a:p>
        </p:txBody>
      </p:sp>
      <p:sp>
        <p:nvSpPr>
          <p:cNvPr id="84995" name="Rectangle 3"/>
          <p:cNvSpPr>
            <a:spLocks noGrp="1" noChangeArrowheads="1"/>
          </p:cNvSpPr>
          <p:nvPr>
            <p:ph type="body" idx="1"/>
          </p:nvPr>
        </p:nvSpPr>
        <p:spPr>
          <a:xfrm>
            <a:off x="762000" y="1524000"/>
            <a:ext cx="7696200" cy="4343400"/>
          </a:xfrm>
        </p:spPr>
        <p:txBody>
          <a:bodyPr>
            <a:normAutofit lnSpcReduction="10000"/>
          </a:bodyPr>
          <a:lstStyle/>
          <a:p>
            <a:pPr>
              <a:lnSpc>
                <a:spcPct val="90000"/>
              </a:lnSpc>
              <a:buFontTx/>
              <a:buNone/>
            </a:pPr>
            <a:r>
              <a:rPr lang="en-US" sz="2800" dirty="0"/>
              <a:t>1. </a:t>
            </a:r>
            <a:r>
              <a:rPr lang="en-US" sz="2800" dirty="0">
                <a:latin typeface="Arial Black" pitchFamily="34" charset="0"/>
              </a:rPr>
              <a:t>Under the scope of journal</a:t>
            </a:r>
          </a:p>
          <a:p>
            <a:pPr>
              <a:lnSpc>
                <a:spcPct val="90000"/>
              </a:lnSpc>
              <a:buFontTx/>
              <a:buNone/>
            </a:pPr>
            <a:r>
              <a:rPr lang="en-US" sz="2800" dirty="0">
                <a:latin typeface="Arial Black" pitchFamily="34" charset="0"/>
              </a:rPr>
              <a:t>2. Ethical declaration </a:t>
            </a:r>
          </a:p>
          <a:p>
            <a:pPr>
              <a:lnSpc>
                <a:spcPct val="90000"/>
              </a:lnSpc>
              <a:buFontTx/>
              <a:buNone/>
            </a:pPr>
            <a:r>
              <a:rPr lang="en-US" sz="2800" dirty="0">
                <a:latin typeface="Arial Black" pitchFamily="34" charset="0"/>
              </a:rPr>
              <a:t>3. Approved by both referees</a:t>
            </a:r>
          </a:p>
          <a:p>
            <a:pPr>
              <a:lnSpc>
                <a:spcPct val="90000"/>
              </a:lnSpc>
              <a:buFontTx/>
              <a:buNone/>
            </a:pPr>
            <a:r>
              <a:rPr lang="en-US" sz="2800" dirty="0">
                <a:latin typeface="Arial Black" pitchFamily="34" charset="0"/>
              </a:rPr>
              <a:t>4. Not approved but suggested corrections.</a:t>
            </a:r>
          </a:p>
          <a:p>
            <a:pPr>
              <a:lnSpc>
                <a:spcPct val="90000"/>
              </a:lnSpc>
              <a:buFontTx/>
              <a:buNone/>
              <a:tabLst>
                <a:tab pos="509588" algn="l"/>
              </a:tabLst>
            </a:pPr>
            <a:r>
              <a:rPr lang="en-US" sz="2800" dirty="0">
                <a:latin typeface="Arial Black" pitchFamily="34" charset="0"/>
              </a:rPr>
              <a:t>5. Editorial corrections + referees suggestions incorporated.</a:t>
            </a:r>
          </a:p>
          <a:p>
            <a:pPr>
              <a:lnSpc>
                <a:spcPct val="90000"/>
              </a:lnSpc>
              <a:buFontTx/>
              <a:buNone/>
            </a:pPr>
            <a:r>
              <a:rPr lang="en-US" sz="2800" dirty="0">
                <a:latin typeface="Arial Black" pitchFamily="34" charset="0"/>
              </a:rPr>
              <a:t>6. Revised by authors</a:t>
            </a:r>
          </a:p>
          <a:p>
            <a:pPr>
              <a:lnSpc>
                <a:spcPct val="90000"/>
              </a:lnSpc>
              <a:buFontTx/>
              <a:buNone/>
            </a:pPr>
            <a:r>
              <a:rPr lang="en-US" sz="2800" dirty="0">
                <a:latin typeface="Arial Black" pitchFamily="34" charset="0"/>
              </a:rPr>
              <a:t>7. Accepted for publication</a:t>
            </a:r>
          </a:p>
          <a:p>
            <a:pPr>
              <a:lnSpc>
                <a:spcPct val="90000"/>
              </a:lnSpc>
              <a:buFontTx/>
              <a:buNone/>
            </a:pPr>
            <a:r>
              <a:rPr lang="en-US" sz="2800" dirty="0">
                <a:latin typeface="Arial Black" pitchFamily="34" charset="0"/>
              </a:rPr>
              <a:t>8. Minimum 1 year process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pPr eaLnBrk="1" hangingPunct="1"/>
            <a:r>
              <a:rPr lang="en-US" sz="3200" dirty="0" smtClean="0">
                <a:solidFill>
                  <a:srgbClr val="993300"/>
                </a:solidFill>
                <a:latin typeface="Arial Black" pitchFamily="34" charset="0"/>
              </a:rPr>
              <a:t>Scientific writing/ literary writing</a:t>
            </a:r>
            <a:r>
              <a:rPr lang="en-US" sz="3200" dirty="0" smtClean="0">
                <a:latin typeface="Arial Black" pitchFamily="34" charset="0"/>
              </a:rPr>
              <a:t> </a:t>
            </a:r>
          </a:p>
        </p:txBody>
      </p:sp>
      <p:sp>
        <p:nvSpPr>
          <p:cNvPr id="3075" name="Rectangle 3"/>
          <p:cNvSpPr>
            <a:spLocks noGrp="1" noChangeArrowheads="1"/>
          </p:cNvSpPr>
          <p:nvPr>
            <p:ph type="body" idx="1"/>
          </p:nvPr>
        </p:nvSpPr>
        <p:spPr>
          <a:xfrm>
            <a:off x="457200" y="1295400"/>
            <a:ext cx="8229600" cy="4830763"/>
          </a:xfrm>
        </p:spPr>
        <p:txBody>
          <a:bodyPr/>
          <a:lstStyle/>
          <a:p>
            <a:pPr algn="just" eaLnBrk="1" hangingPunct="1">
              <a:lnSpc>
                <a:spcPct val="80000"/>
              </a:lnSpc>
            </a:pPr>
            <a:endParaRPr lang="en-US" sz="2800" dirty="0" smtClean="0">
              <a:solidFill>
                <a:srgbClr val="0000CC"/>
              </a:solidFill>
            </a:endParaRPr>
          </a:p>
          <a:p>
            <a:pPr algn="just" eaLnBrk="1" hangingPunct="1">
              <a:lnSpc>
                <a:spcPct val="80000"/>
              </a:lnSpc>
            </a:pPr>
            <a:r>
              <a:rPr lang="en-US" sz="2800" dirty="0" smtClean="0">
                <a:solidFill>
                  <a:srgbClr val="0000CC"/>
                </a:solidFill>
                <a:latin typeface="Arial Black" pitchFamily="34" charset="0"/>
              </a:rPr>
              <a:t>Literature: Beauty of hill station, Imaginary, could not be repeated, no need to present facts</a:t>
            </a:r>
          </a:p>
          <a:p>
            <a:pPr algn="just" eaLnBrk="1" hangingPunct="1">
              <a:lnSpc>
                <a:spcPct val="80000"/>
              </a:lnSpc>
            </a:pPr>
            <a:endParaRPr lang="en-US" sz="2800" dirty="0" smtClean="0">
              <a:solidFill>
                <a:srgbClr val="0000CC"/>
              </a:solidFill>
              <a:latin typeface="Arial Black" pitchFamily="34" charset="0"/>
            </a:endParaRPr>
          </a:p>
          <a:p>
            <a:pPr algn="just" eaLnBrk="1" hangingPunct="1">
              <a:lnSpc>
                <a:spcPct val="80000"/>
              </a:lnSpc>
            </a:pPr>
            <a:r>
              <a:rPr lang="en-US" sz="2800" dirty="0" smtClean="0">
                <a:solidFill>
                  <a:srgbClr val="0000CC"/>
                </a:solidFill>
                <a:latin typeface="Arial Black" pitchFamily="34" charset="0"/>
              </a:rPr>
              <a:t>Scientist: Height, air velocity, temperature and prevailing flora and fauna. Factual, not hypothetical. </a:t>
            </a:r>
          </a:p>
          <a:p>
            <a:pPr algn="just" eaLnBrk="1" hangingPunct="1">
              <a:lnSpc>
                <a:spcPct val="80000"/>
              </a:lnSpc>
            </a:pPr>
            <a:endParaRPr lang="en-US" sz="2800" dirty="0" smtClean="0">
              <a:solidFill>
                <a:srgbClr val="0000CC"/>
              </a:solidFill>
              <a:latin typeface="Arial Black" pitchFamily="34" charset="0"/>
            </a:endParaRPr>
          </a:p>
          <a:p>
            <a:pPr algn="just" eaLnBrk="1" hangingPunct="1">
              <a:lnSpc>
                <a:spcPct val="80000"/>
              </a:lnSpc>
            </a:pPr>
            <a:r>
              <a:rPr lang="en-US" sz="2800" dirty="0" smtClean="0">
                <a:solidFill>
                  <a:srgbClr val="0000CC"/>
                </a:solidFill>
                <a:latin typeface="Arial Black" pitchFamily="34" charset="0"/>
              </a:rPr>
              <a:t>Science writer should convince whole world with his/her ideas. I</a:t>
            </a:r>
            <a:r>
              <a:rPr lang="en-US" sz="2800" u="sng" dirty="0" smtClean="0">
                <a:solidFill>
                  <a:srgbClr val="0000CC"/>
                </a:solidFill>
                <a:latin typeface="Arial Black" pitchFamily="34" charset="0"/>
              </a:rPr>
              <a:t>n future that research could be repeated.</a:t>
            </a:r>
            <a:r>
              <a:rPr lang="en-US" sz="2800" dirty="0" smtClean="0">
                <a:solidFill>
                  <a:srgbClr val="0000CC"/>
                </a:solidFill>
                <a:latin typeface="Arial Black"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1538</Words>
  <Application>Microsoft Office PowerPoint</Application>
  <PresentationFormat>On-screen Show (4:3)</PresentationFormat>
  <Paragraphs>187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SCIENCE COMMUNICATION           My Experiences</vt:lpstr>
      <vt:lpstr>SCIENCE COMMUNICATION</vt:lpstr>
      <vt:lpstr>Development needs….</vt:lpstr>
      <vt:lpstr> MODES OF SCIENCE COMMUNICATION/    DISSEMINATION</vt:lpstr>
      <vt:lpstr>CSIR-NISCAIR CORE ACTIVITIES</vt:lpstr>
      <vt:lpstr>EDITORS/PUBLISHERS: ESSENTIAL SERVICES</vt:lpstr>
      <vt:lpstr>EDITORS/PUBLISHERS: ESSENTIAL SERVICES contd…</vt:lpstr>
      <vt:lpstr>Acceptance of papers</vt:lpstr>
      <vt:lpstr>Scientific writing/ literary writing </vt:lpstr>
      <vt:lpstr>Scientific writing</vt:lpstr>
      <vt:lpstr>Writing a scientific paper.. Preparations</vt:lpstr>
      <vt:lpstr>Salient features of a good paper</vt:lpstr>
      <vt:lpstr>Salient features of a good paper Contd..</vt:lpstr>
      <vt:lpstr>Different parts of a paper</vt:lpstr>
      <vt:lpstr> Salient features of good journal </vt:lpstr>
      <vt:lpstr>Impact Factor</vt:lpstr>
      <vt:lpstr>My Experiences</vt:lpstr>
      <vt:lpstr>My Experiences</vt:lpstr>
      <vt:lpstr>My Experiences</vt:lpstr>
      <vt:lpstr>BE SMART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sunita ji</dc:creator>
  <cp:lastModifiedBy>sunita ji</cp:lastModifiedBy>
  <cp:revision>106</cp:revision>
  <dcterms:created xsi:type="dcterms:W3CDTF">2017-03-02T07:34:52Z</dcterms:created>
  <dcterms:modified xsi:type="dcterms:W3CDTF">2017-03-16T10:34:30Z</dcterms:modified>
</cp:coreProperties>
</file>